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7"/>
  </p:notesMasterIdLst>
  <p:sldIdLst>
    <p:sldId id="256" r:id="rId5"/>
    <p:sldId id="257" r:id="rId6"/>
    <p:sldId id="277" r:id="rId7"/>
    <p:sldId id="278" r:id="rId8"/>
    <p:sldId id="279" r:id="rId9"/>
    <p:sldId id="280" r:id="rId10"/>
    <p:sldId id="281" r:id="rId11"/>
    <p:sldId id="282" r:id="rId12"/>
    <p:sldId id="283" r:id="rId13"/>
    <p:sldId id="284" r:id="rId14"/>
    <p:sldId id="285" r:id="rId15"/>
    <p:sldId id="287" r:id="rId16"/>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506"/>
    <p:restoredTop sz="94474"/>
  </p:normalViewPr>
  <p:slideViewPr>
    <p:cSldViewPr snapToGrid="0" snapToObjects="1">
      <p:cViewPr>
        <p:scale>
          <a:sx n="130" d="100"/>
          <a:sy n="130" d="100"/>
        </p:scale>
        <p:origin x="3248" y="2216"/>
      </p:cViewPr>
      <p:guideLst>
        <p:guide orient="horz" pos="162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20" Type="http://schemas.openxmlformats.org/officeDocument/2006/relationships/theme" Target="theme/theme1.xml"/><Relationship Id="rId21" Type="http://schemas.openxmlformats.org/officeDocument/2006/relationships/tableStyles" Target="tableStyles.xml"/><Relationship Id="rId22" Type="http://schemas.microsoft.com/office/2015/10/relationships/revisionInfo" Target="revisionInfo.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notesMaster" Target="notesMasters/notesMaster1.xml"/><Relationship Id="rId18" Type="http://schemas.openxmlformats.org/officeDocument/2006/relationships/presProps" Target="presProps.xml"/><Relationship Id="rId19" Type="http://schemas.openxmlformats.org/officeDocument/2006/relationships/viewProps" Target="viewProps.xml"/><Relationship Id="rId1" Type="http://schemas.openxmlformats.org/officeDocument/2006/relationships/customXml" Target="../customXml/item1.xml"/><Relationship Id="rId2" Type="http://schemas.openxmlformats.org/officeDocument/2006/relationships/customXml" Target="../customXml/item2.xml"/><Relationship Id="rId3" Type="http://schemas.openxmlformats.org/officeDocument/2006/relationships/customXml" Target="../customXml/item3.xml"/><Relationship Id="rId4" Type="http://schemas.openxmlformats.org/officeDocument/2006/relationships/slideMaster" Target="slideMasters/slideMaster1.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862B359-29B3-4F45-A284-1319E440AD10}" type="datetimeFigureOut">
              <a:rPr lang="en-US" smtClean="0"/>
              <a:t>2/21/18</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DBBDB86-E235-0D40-87CC-7F6BA49BFC3D}" type="slidenum">
              <a:rPr lang="en-US" smtClean="0"/>
              <a:t>‹#›</a:t>
            </a:fld>
            <a:endParaRPr lang="en-US"/>
          </a:p>
        </p:txBody>
      </p:sp>
    </p:spTree>
    <p:extLst>
      <p:ext uri="{BB962C8B-B14F-4D97-AF65-F5344CB8AC3E}">
        <p14:creationId xmlns:p14="http://schemas.microsoft.com/office/powerpoint/2010/main" val="155548570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0" i="0" u="none" strike="noStrike" cap="none" dirty="0">
                <a:solidFill>
                  <a:schemeClr val="dk1"/>
                </a:solidFill>
                <a:latin typeface="+mn-lt"/>
                <a:ea typeface="Calibri"/>
                <a:cs typeface="Calibri"/>
                <a:sym typeface="Calibri"/>
              </a:rPr>
              <a:t>Using the following two slides to review these answers with the students after they’ve had a few minutes to make their own list. </a:t>
            </a:r>
          </a:p>
          <a:p>
            <a:endParaRPr lang="en-US" dirty="0"/>
          </a:p>
        </p:txBody>
      </p:sp>
      <p:sp>
        <p:nvSpPr>
          <p:cNvPr id="4" name="Slide Number Placeholder 3"/>
          <p:cNvSpPr>
            <a:spLocks noGrp="1"/>
          </p:cNvSpPr>
          <p:nvPr>
            <p:ph type="sldNum" sz="quarter" idx="10"/>
          </p:nvPr>
        </p:nvSpPr>
        <p:spPr/>
        <p:txBody>
          <a:bodyPr/>
          <a:lstStyle/>
          <a:p>
            <a:fld id="{1DBBDB86-E235-0D40-87CC-7F6BA49BFC3D}" type="slidenum">
              <a:rPr lang="en-US" smtClean="0"/>
              <a:t>3</a:t>
            </a:fld>
            <a:endParaRPr lang="en-US"/>
          </a:p>
        </p:txBody>
      </p:sp>
    </p:spTree>
    <p:extLst>
      <p:ext uri="{BB962C8B-B14F-4D97-AF65-F5344CB8AC3E}">
        <p14:creationId xmlns:p14="http://schemas.microsoft.com/office/powerpoint/2010/main" val="28922345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304800" algn="l" rtl="0">
              <a:spcBef>
                <a:spcPts val="0"/>
              </a:spcBef>
              <a:spcAft>
                <a:spcPts val="0"/>
              </a:spcAft>
              <a:buClr>
                <a:schemeClr val="dk1"/>
              </a:buClr>
              <a:buSzPct val="100000"/>
              <a:buFont typeface="Calibri"/>
              <a:buAutoNum type="arabicPeriod"/>
            </a:pPr>
            <a:r>
              <a:rPr lang="en-US" sz="1200" b="1" i="0" u="none" strike="noStrike" cap="none" dirty="0">
                <a:solidFill>
                  <a:schemeClr val="dk1"/>
                </a:solidFill>
                <a:latin typeface="+mn-lt"/>
                <a:ea typeface="Calibri"/>
                <a:cs typeface="Calibri"/>
                <a:sym typeface="Calibri"/>
              </a:rPr>
              <a:t>OPERATIONS</a:t>
            </a:r>
            <a:r>
              <a:rPr lang="en-US" sz="1200" b="0" i="0" u="none" strike="noStrike" cap="none" dirty="0">
                <a:solidFill>
                  <a:schemeClr val="dk1"/>
                </a:solidFill>
                <a:latin typeface="+mn-lt"/>
                <a:ea typeface="Calibri"/>
                <a:cs typeface="Calibri"/>
                <a:sym typeface="Calibri"/>
              </a:rPr>
              <a:t>: The history of the accident flight and crewmembers' duties for as many days prior to the crash as appears relevant.</a:t>
            </a:r>
            <a:br>
              <a:rPr lang="en-US" sz="1200" b="0" i="0" u="none" strike="noStrike" cap="none" dirty="0">
                <a:solidFill>
                  <a:schemeClr val="dk1"/>
                </a:solidFill>
                <a:latin typeface="+mn-lt"/>
                <a:ea typeface="Calibri"/>
                <a:cs typeface="Calibri"/>
                <a:sym typeface="Calibri"/>
              </a:rPr>
            </a:br>
            <a:endParaRPr lang="en-US" sz="1200" b="0" i="0" u="none" strike="noStrike" cap="none" dirty="0">
              <a:solidFill>
                <a:schemeClr val="dk1"/>
              </a:solidFill>
              <a:latin typeface="+mn-lt"/>
              <a:ea typeface="Calibri"/>
              <a:cs typeface="Calibri"/>
              <a:sym typeface="Calibri"/>
            </a:endParaRPr>
          </a:p>
          <a:p>
            <a:pPr marL="457200" marR="0" lvl="0" indent="-304800" algn="l" rtl="0">
              <a:spcBef>
                <a:spcPts val="0"/>
              </a:spcBef>
              <a:spcAft>
                <a:spcPts val="0"/>
              </a:spcAft>
              <a:buClr>
                <a:schemeClr val="dk1"/>
              </a:buClr>
              <a:buSzPct val="100000"/>
              <a:buFont typeface="Calibri"/>
              <a:buAutoNum type="arabicPeriod"/>
            </a:pPr>
            <a:r>
              <a:rPr lang="en-US" sz="1200" b="1" i="0" u="none" strike="noStrike" cap="none" dirty="0">
                <a:solidFill>
                  <a:schemeClr val="dk1"/>
                </a:solidFill>
                <a:latin typeface="+mn-lt"/>
                <a:ea typeface="Calibri"/>
                <a:cs typeface="Calibri"/>
                <a:sym typeface="Calibri"/>
              </a:rPr>
              <a:t>STRUCTURES</a:t>
            </a:r>
            <a:r>
              <a:rPr lang="en-US" sz="1200" b="0" i="0" u="none" strike="noStrike" cap="none" dirty="0">
                <a:solidFill>
                  <a:schemeClr val="dk1"/>
                </a:solidFill>
                <a:latin typeface="+mn-lt"/>
                <a:ea typeface="Calibri"/>
                <a:cs typeface="Calibri"/>
                <a:sym typeface="Calibri"/>
              </a:rPr>
              <a:t>: Documentation of the airframe wreckage and the accident scene, including calculation of impact angles to help determine the airplane's pre-impact course and attitude.</a:t>
            </a:r>
          </a:p>
          <a:p>
            <a:pPr marL="0" marR="0" lvl="0" indent="0" algn="l" rtl="0">
              <a:spcBef>
                <a:spcPts val="0"/>
              </a:spcBef>
              <a:spcAft>
                <a:spcPts val="0"/>
              </a:spcAft>
              <a:buClr>
                <a:schemeClr val="dk1"/>
              </a:buClr>
              <a:buSzPct val="25000"/>
              <a:buFont typeface="Calibri"/>
              <a:buNone/>
            </a:pPr>
            <a:endParaRPr lang="en-US" sz="1200" b="0" i="0" u="none" strike="noStrike" cap="none" dirty="0">
              <a:solidFill>
                <a:schemeClr val="dk1"/>
              </a:solidFill>
              <a:latin typeface="+mn-lt"/>
              <a:ea typeface="Calibri"/>
              <a:cs typeface="Calibri"/>
              <a:sym typeface="Calibri"/>
            </a:endParaRPr>
          </a:p>
          <a:p>
            <a:pPr marL="457200" marR="0" lvl="0" indent="-304800" algn="l" rtl="0">
              <a:spcBef>
                <a:spcPts val="0"/>
              </a:spcBef>
              <a:spcAft>
                <a:spcPts val="0"/>
              </a:spcAft>
              <a:buClr>
                <a:schemeClr val="dk1"/>
              </a:buClr>
              <a:buSzPct val="100000"/>
              <a:buFont typeface="Calibri"/>
              <a:buAutoNum type="arabicPeriod"/>
            </a:pPr>
            <a:r>
              <a:rPr lang="en-US" sz="1200" b="1" i="0" u="none" strike="noStrike" cap="none" dirty="0">
                <a:solidFill>
                  <a:schemeClr val="dk1"/>
                </a:solidFill>
                <a:latin typeface="+mn-lt"/>
                <a:ea typeface="Calibri"/>
                <a:cs typeface="Calibri"/>
                <a:sym typeface="Calibri"/>
              </a:rPr>
              <a:t>POWERPLANTS</a:t>
            </a:r>
            <a:r>
              <a:rPr lang="en-US" sz="1200" b="0" i="0" u="none" strike="noStrike" cap="none" dirty="0">
                <a:solidFill>
                  <a:schemeClr val="dk1"/>
                </a:solidFill>
                <a:latin typeface="+mn-lt"/>
                <a:ea typeface="Calibri"/>
                <a:cs typeface="Calibri"/>
                <a:sym typeface="Calibri"/>
              </a:rPr>
              <a:t>: Examination of engines (and propellers) and engine accessories.</a:t>
            </a:r>
          </a:p>
          <a:p>
            <a:pPr marL="0" marR="0" lvl="0" indent="0" algn="l" rtl="0">
              <a:spcBef>
                <a:spcPts val="0"/>
              </a:spcBef>
              <a:spcAft>
                <a:spcPts val="0"/>
              </a:spcAft>
              <a:buClr>
                <a:schemeClr val="dk1"/>
              </a:buClr>
              <a:buSzPct val="25000"/>
              <a:buFont typeface="Calibri"/>
              <a:buNone/>
            </a:pPr>
            <a:endParaRPr lang="en-US" sz="1200" b="0" i="0" u="none" strike="noStrike" cap="none" dirty="0">
              <a:solidFill>
                <a:schemeClr val="dk1"/>
              </a:solidFill>
              <a:latin typeface="+mn-lt"/>
              <a:ea typeface="Calibri"/>
              <a:cs typeface="Calibri"/>
              <a:sym typeface="Calibri"/>
            </a:endParaRPr>
          </a:p>
          <a:p>
            <a:pPr marL="457200" marR="0" lvl="0" indent="-304800" algn="l" rtl="0">
              <a:spcBef>
                <a:spcPts val="0"/>
              </a:spcBef>
              <a:spcAft>
                <a:spcPts val="0"/>
              </a:spcAft>
              <a:buClr>
                <a:schemeClr val="dk1"/>
              </a:buClr>
              <a:buSzPct val="100000"/>
              <a:buFont typeface="Calibri"/>
              <a:buAutoNum type="arabicPeriod"/>
            </a:pPr>
            <a:r>
              <a:rPr lang="en-US" sz="1200" b="1" i="0" u="none" strike="noStrike" cap="none" dirty="0">
                <a:solidFill>
                  <a:schemeClr val="dk1"/>
                </a:solidFill>
                <a:latin typeface="+mn-lt"/>
                <a:ea typeface="Calibri"/>
                <a:cs typeface="Calibri"/>
                <a:sym typeface="Calibri"/>
              </a:rPr>
              <a:t>SYSTEMS</a:t>
            </a:r>
            <a:r>
              <a:rPr lang="en-US" sz="1200" b="0" i="0" u="none" strike="noStrike" cap="none" dirty="0">
                <a:solidFill>
                  <a:schemeClr val="dk1"/>
                </a:solidFill>
                <a:latin typeface="+mn-lt"/>
                <a:ea typeface="Calibri"/>
                <a:cs typeface="Calibri"/>
                <a:sym typeface="Calibri"/>
              </a:rPr>
              <a:t>: Study of components of the plane's hydraulic, electrical, pneumatic and associated systems, together with instruments and elements of the flight control system.</a:t>
            </a:r>
          </a:p>
          <a:p>
            <a:pPr marL="0" marR="0" lvl="0" indent="0" algn="l" rtl="0">
              <a:spcBef>
                <a:spcPts val="0"/>
              </a:spcBef>
              <a:spcAft>
                <a:spcPts val="0"/>
              </a:spcAft>
              <a:buClr>
                <a:schemeClr val="dk1"/>
              </a:buClr>
              <a:buSzPct val="25000"/>
              <a:buFont typeface="Calibri"/>
              <a:buNone/>
            </a:pPr>
            <a:endParaRPr lang="en-US" sz="1200" b="0" i="0" u="none" strike="noStrike" cap="none" dirty="0">
              <a:solidFill>
                <a:schemeClr val="dk1"/>
              </a:solidFill>
              <a:latin typeface="+mn-lt"/>
              <a:ea typeface="Calibri"/>
              <a:cs typeface="Calibri"/>
              <a:sym typeface="Calibri"/>
            </a:endParaRPr>
          </a:p>
          <a:p>
            <a:pPr marL="457200" marR="0" lvl="0" indent="-304800" algn="l" rtl="0">
              <a:spcBef>
                <a:spcPts val="0"/>
              </a:spcBef>
              <a:spcAft>
                <a:spcPts val="0"/>
              </a:spcAft>
              <a:buClr>
                <a:schemeClr val="dk1"/>
              </a:buClr>
              <a:buSzPct val="100000"/>
              <a:buFont typeface="Calibri"/>
              <a:buAutoNum type="arabicPeriod"/>
            </a:pPr>
            <a:r>
              <a:rPr lang="en-US" sz="1200" b="1" i="0" u="none" strike="noStrike" cap="none" dirty="0">
                <a:solidFill>
                  <a:schemeClr val="dk1"/>
                </a:solidFill>
                <a:latin typeface="+mn-lt"/>
                <a:ea typeface="Calibri"/>
                <a:cs typeface="Calibri"/>
                <a:sym typeface="Calibri"/>
              </a:rPr>
              <a:t>AIR TRAFFIC CONTROL</a:t>
            </a:r>
            <a:r>
              <a:rPr lang="en-US" sz="1200" b="0" i="0" u="none" strike="noStrike" cap="none" dirty="0">
                <a:solidFill>
                  <a:schemeClr val="dk1"/>
                </a:solidFill>
                <a:latin typeface="+mn-lt"/>
                <a:ea typeface="Calibri"/>
                <a:cs typeface="Calibri"/>
                <a:sym typeface="Calibri"/>
              </a:rPr>
              <a:t>: Reconstruction of the air traffic services provided to the pilot, including acquisition of ATC radar data and transcripts of controller-pilot radio transmissions.</a:t>
            </a:r>
          </a:p>
          <a:p>
            <a:pPr marL="0" marR="0" lvl="0" indent="0" algn="l" rtl="0">
              <a:spcBef>
                <a:spcPts val="0"/>
              </a:spcBef>
              <a:spcAft>
                <a:spcPts val="0"/>
              </a:spcAft>
              <a:buClr>
                <a:schemeClr val="dk1"/>
              </a:buClr>
              <a:buSzPct val="25000"/>
              <a:buFont typeface="Calibri"/>
              <a:buNone/>
            </a:pPr>
            <a:endParaRPr lang="en-US" sz="1200" b="0" i="0" u="none" strike="noStrike" cap="none" dirty="0">
              <a:solidFill>
                <a:schemeClr val="dk1"/>
              </a:solidFill>
              <a:latin typeface="+mn-lt"/>
              <a:ea typeface="Calibri"/>
              <a:cs typeface="Calibri"/>
              <a:sym typeface="Calibri"/>
            </a:endParaRPr>
          </a:p>
          <a:p>
            <a:pPr marL="457200" marR="0" lvl="0" indent="-304800" algn="l" rtl="0">
              <a:spcBef>
                <a:spcPts val="0"/>
              </a:spcBef>
              <a:spcAft>
                <a:spcPts val="0"/>
              </a:spcAft>
              <a:buClr>
                <a:schemeClr val="dk1"/>
              </a:buClr>
              <a:buSzPct val="100000"/>
              <a:buFont typeface="Calibri"/>
              <a:buAutoNum type="arabicPeriod"/>
            </a:pPr>
            <a:r>
              <a:rPr lang="en-US" sz="1200" b="1" i="0" u="none" strike="noStrike" cap="none" dirty="0">
                <a:solidFill>
                  <a:schemeClr val="dk1"/>
                </a:solidFill>
                <a:latin typeface="+mn-lt"/>
                <a:ea typeface="Calibri"/>
                <a:cs typeface="Calibri"/>
                <a:sym typeface="Calibri"/>
              </a:rPr>
              <a:t>WEATHER:</a:t>
            </a:r>
            <a:r>
              <a:rPr lang="en-US" sz="1200" b="0" i="0" u="none" strike="noStrike" cap="none" dirty="0">
                <a:solidFill>
                  <a:schemeClr val="dk1"/>
                </a:solidFill>
                <a:latin typeface="+mn-lt"/>
                <a:ea typeface="Calibri"/>
                <a:cs typeface="Calibri"/>
                <a:sym typeface="Calibri"/>
              </a:rPr>
              <a:t> Gathering of all pertinent weather data from the National Weather Service, and sometimes from local TV stations, for a broad area around the accident scene.</a:t>
            </a:r>
          </a:p>
          <a:p>
            <a:pPr marL="0" marR="0" lvl="0" indent="0" algn="l" rtl="0">
              <a:spcBef>
                <a:spcPts val="0"/>
              </a:spcBef>
              <a:spcAft>
                <a:spcPts val="0"/>
              </a:spcAft>
              <a:buClr>
                <a:schemeClr val="dk1"/>
              </a:buClr>
              <a:buSzPct val="25000"/>
              <a:buFont typeface="Calibri"/>
              <a:buNone/>
            </a:pPr>
            <a:endParaRPr lang="en-US" sz="1200" b="0" i="0" u="none" strike="noStrike" cap="none" dirty="0">
              <a:solidFill>
                <a:schemeClr val="dk1"/>
              </a:solidFill>
              <a:latin typeface="+mn-lt"/>
              <a:ea typeface="Calibri"/>
              <a:cs typeface="Calibri"/>
              <a:sym typeface="Calibri"/>
            </a:endParaRPr>
          </a:p>
          <a:p>
            <a:pPr marL="457200" marR="0" lvl="0" indent="-304800" algn="l" rtl="0">
              <a:spcBef>
                <a:spcPts val="0"/>
              </a:spcBef>
              <a:buClr>
                <a:schemeClr val="dk1"/>
              </a:buClr>
              <a:buSzPct val="100000"/>
              <a:buFont typeface="Calibri"/>
              <a:buAutoNum type="arabicPeriod"/>
            </a:pPr>
            <a:r>
              <a:rPr lang="en-US" sz="1200" b="1" i="0" u="none" strike="noStrike" cap="none" dirty="0">
                <a:solidFill>
                  <a:schemeClr val="dk1"/>
                </a:solidFill>
                <a:latin typeface="+mn-lt"/>
                <a:ea typeface="Calibri"/>
                <a:cs typeface="Calibri"/>
                <a:sym typeface="Calibri"/>
              </a:rPr>
              <a:t>HUMAN PERFORMANCE</a:t>
            </a:r>
            <a:r>
              <a:rPr lang="en-US" sz="1200" b="0" i="0" u="none" strike="noStrike" cap="none" dirty="0">
                <a:solidFill>
                  <a:schemeClr val="dk1"/>
                </a:solidFill>
                <a:latin typeface="+mn-lt"/>
                <a:ea typeface="Calibri"/>
                <a:cs typeface="Calibri"/>
                <a:sym typeface="Calibri"/>
              </a:rPr>
              <a:t>: Study of crew performance and all before-the-accident factors that might be involved in human error, including fatigue, medication, alcohol, drugs, medical histories, training, workload, equipment design and work environment.</a:t>
            </a:r>
          </a:p>
          <a:p>
            <a:endParaRPr lang="en-US" dirty="0"/>
          </a:p>
        </p:txBody>
      </p:sp>
      <p:sp>
        <p:nvSpPr>
          <p:cNvPr id="4" name="Slide Number Placeholder 3"/>
          <p:cNvSpPr>
            <a:spLocks noGrp="1"/>
          </p:cNvSpPr>
          <p:nvPr>
            <p:ph type="sldNum" sz="quarter" idx="10"/>
          </p:nvPr>
        </p:nvSpPr>
        <p:spPr/>
        <p:txBody>
          <a:bodyPr/>
          <a:lstStyle/>
          <a:p>
            <a:fld id="{1DBBDB86-E235-0D40-87CC-7F6BA49BFC3D}" type="slidenum">
              <a:rPr lang="en-US" smtClean="0"/>
              <a:t>4</a:t>
            </a:fld>
            <a:endParaRPr lang="en-US"/>
          </a:p>
        </p:txBody>
      </p:sp>
    </p:spTree>
    <p:extLst>
      <p:ext uri="{BB962C8B-B14F-4D97-AF65-F5344CB8AC3E}">
        <p14:creationId xmlns:p14="http://schemas.microsoft.com/office/powerpoint/2010/main" val="25192092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rtl="0">
              <a:spcBef>
                <a:spcPts val="0"/>
              </a:spcBef>
              <a:spcAft>
                <a:spcPts val="0"/>
              </a:spcAft>
              <a:buClr>
                <a:schemeClr val="dk1"/>
              </a:buClr>
              <a:buSzPct val="25000"/>
              <a:buFont typeface="Calibri"/>
              <a:buNone/>
            </a:pPr>
            <a:r>
              <a:rPr lang="en-US" sz="1200" b="0" i="0" u="none" strike="noStrike" cap="none" dirty="0">
                <a:solidFill>
                  <a:schemeClr val="dk1"/>
                </a:solidFill>
                <a:latin typeface="+mn-lt"/>
                <a:ea typeface="Calibri"/>
                <a:cs typeface="Calibri"/>
                <a:sym typeface="Calibri"/>
              </a:rPr>
              <a:t>Notification and Initial Response</a:t>
            </a:r>
          </a:p>
          <a:p>
            <a:pPr marL="628650" marR="0" lvl="2" indent="-171450" algn="l" rtl="0">
              <a:spcBef>
                <a:spcPts val="0"/>
              </a:spcBef>
              <a:spcAft>
                <a:spcPts val="0"/>
              </a:spcAft>
              <a:buClr>
                <a:schemeClr val="dk1"/>
              </a:buClr>
              <a:buSzPct val="100000"/>
              <a:buFont typeface="Arial"/>
              <a:buChar char="•"/>
            </a:pPr>
            <a:r>
              <a:rPr lang="en-US" sz="1200" b="0" i="0" u="none" strike="noStrike" cap="none" dirty="0">
                <a:solidFill>
                  <a:schemeClr val="dk1"/>
                </a:solidFill>
                <a:latin typeface="+mn-lt"/>
                <a:ea typeface="Calibri"/>
                <a:cs typeface="Calibri"/>
                <a:sym typeface="Calibri"/>
              </a:rPr>
              <a:t>Based on projected scope of the investigation</a:t>
            </a:r>
          </a:p>
          <a:p>
            <a:pPr marL="628650" marR="0" lvl="2" indent="-171450" algn="l" rtl="0">
              <a:spcBef>
                <a:spcPts val="0"/>
              </a:spcBef>
              <a:spcAft>
                <a:spcPts val="0"/>
              </a:spcAft>
              <a:buClr>
                <a:schemeClr val="dk1"/>
              </a:buClr>
              <a:buSzPct val="100000"/>
              <a:buFont typeface="Arial"/>
              <a:buChar char="•"/>
            </a:pPr>
            <a:r>
              <a:rPr lang="en-US" sz="1200" b="0" i="0" u="none" strike="noStrike" cap="none" dirty="0">
                <a:solidFill>
                  <a:schemeClr val="dk1"/>
                </a:solidFill>
                <a:latin typeface="+mn-lt"/>
                <a:ea typeface="Calibri"/>
                <a:cs typeface="Calibri"/>
                <a:sym typeface="Calibri"/>
              </a:rPr>
              <a:t>The information available about the accident at this time  may be incomplete and therefore, the Go Team may be modified to fit the needs of the investigation after the initial Go Team arrives on scene and more accurate information is gathered</a:t>
            </a:r>
          </a:p>
          <a:p>
            <a:pPr marL="0" marR="0" lvl="1" indent="0" algn="l" rtl="0">
              <a:spcBef>
                <a:spcPts val="0"/>
              </a:spcBef>
              <a:spcAft>
                <a:spcPts val="0"/>
              </a:spcAft>
              <a:buClr>
                <a:schemeClr val="dk1"/>
              </a:buClr>
              <a:buSzPct val="25000"/>
              <a:buFont typeface="Arial"/>
              <a:buNone/>
            </a:pPr>
            <a:endParaRPr lang="en-US" sz="1200" b="0" i="0" u="none" strike="noStrike" cap="none" dirty="0">
              <a:solidFill>
                <a:schemeClr val="dk1"/>
              </a:solidFill>
              <a:latin typeface="+mn-lt"/>
              <a:ea typeface="Calibri"/>
              <a:cs typeface="Calibri"/>
              <a:sym typeface="Calibri"/>
            </a:endParaRPr>
          </a:p>
          <a:p>
            <a:pPr marL="0" marR="0" lvl="1" indent="0" algn="l" rtl="0">
              <a:spcBef>
                <a:spcPts val="0"/>
              </a:spcBef>
              <a:spcAft>
                <a:spcPts val="0"/>
              </a:spcAft>
              <a:buClr>
                <a:schemeClr val="dk1"/>
              </a:buClr>
              <a:buSzPct val="25000"/>
              <a:buFont typeface="Arial"/>
              <a:buNone/>
            </a:pPr>
            <a:r>
              <a:rPr lang="en-US" sz="1200" b="0" i="0" u="none" strike="noStrike" cap="none" dirty="0">
                <a:solidFill>
                  <a:schemeClr val="dk1"/>
                </a:solidFill>
                <a:latin typeface="+mn-lt"/>
                <a:ea typeface="Calibri"/>
                <a:cs typeface="Calibri"/>
                <a:sym typeface="Calibri"/>
              </a:rPr>
              <a:t>On-Scene Activities</a:t>
            </a:r>
          </a:p>
          <a:p>
            <a:pPr marL="628650" marR="0" lvl="2" indent="-171450" algn="l" rtl="0">
              <a:spcBef>
                <a:spcPts val="0"/>
              </a:spcBef>
              <a:spcAft>
                <a:spcPts val="0"/>
              </a:spcAft>
              <a:buClr>
                <a:schemeClr val="dk1"/>
              </a:buClr>
              <a:buSzPct val="100000"/>
              <a:buFont typeface="Arial"/>
              <a:buChar char="•"/>
            </a:pPr>
            <a:r>
              <a:rPr lang="en-US" sz="1200" b="0" i="0" u="none" strike="noStrike" cap="none" dirty="0">
                <a:solidFill>
                  <a:schemeClr val="dk1"/>
                </a:solidFill>
                <a:latin typeface="+mn-lt"/>
                <a:ea typeface="Calibri"/>
                <a:cs typeface="Calibri"/>
                <a:sym typeface="Calibri"/>
              </a:rPr>
              <a:t>Investigation assignments and organization</a:t>
            </a:r>
          </a:p>
          <a:p>
            <a:pPr marL="628650" marR="0" lvl="2" indent="-171450" algn="l" rtl="0">
              <a:spcBef>
                <a:spcPts val="0"/>
              </a:spcBef>
              <a:spcAft>
                <a:spcPts val="0"/>
              </a:spcAft>
              <a:buClr>
                <a:schemeClr val="dk1"/>
              </a:buClr>
              <a:buSzPct val="100000"/>
              <a:buFont typeface="Arial"/>
              <a:buChar char="•"/>
            </a:pPr>
            <a:r>
              <a:rPr lang="en-US" sz="1200" b="0" i="0" u="none" strike="noStrike" cap="none" dirty="0">
                <a:solidFill>
                  <a:schemeClr val="dk1"/>
                </a:solidFill>
                <a:latin typeface="+mn-lt"/>
                <a:ea typeface="Calibri"/>
                <a:cs typeface="Calibri"/>
                <a:sym typeface="Calibri"/>
              </a:rPr>
              <a:t>Accident site safety precautions</a:t>
            </a:r>
          </a:p>
          <a:p>
            <a:pPr marL="628650" marR="0" lvl="2" indent="-171450" algn="l" rtl="0">
              <a:spcBef>
                <a:spcPts val="0"/>
              </a:spcBef>
              <a:spcAft>
                <a:spcPts val="0"/>
              </a:spcAft>
              <a:buClr>
                <a:schemeClr val="dk1"/>
              </a:buClr>
              <a:buSzPct val="100000"/>
              <a:buFont typeface="Arial"/>
              <a:buChar char="•"/>
            </a:pPr>
            <a:r>
              <a:rPr lang="en-US" sz="1200" b="0" i="0" u="none" strike="noStrike" cap="none" dirty="0">
                <a:solidFill>
                  <a:schemeClr val="dk1"/>
                </a:solidFill>
                <a:latin typeface="+mn-lt"/>
                <a:ea typeface="Calibri"/>
                <a:cs typeface="Calibri"/>
                <a:sym typeface="Calibri"/>
              </a:rPr>
              <a:t>Wreckage preservation</a:t>
            </a:r>
          </a:p>
          <a:p>
            <a:pPr marL="628650" marR="0" lvl="2" indent="-171450" algn="l" rtl="0">
              <a:spcBef>
                <a:spcPts val="0"/>
              </a:spcBef>
              <a:spcAft>
                <a:spcPts val="0"/>
              </a:spcAft>
              <a:buClr>
                <a:schemeClr val="dk1"/>
              </a:buClr>
              <a:buSzPct val="100000"/>
              <a:buFont typeface="Arial"/>
              <a:buChar char="•"/>
            </a:pPr>
            <a:r>
              <a:rPr lang="en-US" sz="1200" b="0" i="0" u="none" strike="noStrike" cap="none" dirty="0">
                <a:solidFill>
                  <a:schemeClr val="dk1"/>
                </a:solidFill>
                <a:latin typeface="+mn-lt"/>
                <a:ea typeface="Calibri"/>
                <a:cs typeface="Calibri"/>
                <a:sym typeface="Calibri"/>
              </a:rPr>
              <a:t>Data collection and initial analysis</a:t>
            </a:r>
          </a:p>
          <a:p>
            <a:pPr marL="628650" marR="0" lvl="2" indent="-171450" algn="l" rtl="0">
              <a:spcBef>
                <a:spcPts val="0"/>
              </a:spcBef>
              <a:spcAft>
                <a:spcPts val="0"/>
              </a:spcAft>
              <a:buClr>
                <a:schemeClr val="dk1"/>
              </a:buClr>
              <a:buSzPct val="100000"/>
              <a:buFont typeface="Arial"/>
              <a:buChar char="•"/>
            </a:pPr>
            <a:r>
              <a:rPr lang="en-US" sz="1200" b="0" i="0" u="none" strike="noStrike" cap="none" dirty="0">
                <a:solidFill>
                  <a:schemeClr val="dk1"/>
                </a:solidFill>
                <a:latin typeface="+mn-lt"/>
                <a:ea typeface="Calibri"/>
                <a:cs typeface="Calibri"/>
                <a:sym typeface="Calibri"/>
              </a:rPr>
              <a:t>Progress meetings</a:t>
            </a:r>
          </a:p>
          <a:p>
            <a:pPr marL="628650" marR="0" lvl="2" indent="-171450" algn="l" rtl="0">
              <a:spcBef>
                <a:spcPts val="0"/>
              </a:spcBef>
              <a:spcAft>
                <a:spcPts val="0"/>
              </a:spcAft>
              <a:buClr>
                <a:schemeClr val="dk1"/>
              </a:buClr>
              <a:buSzPct val="100000"/>
              <a:buFont typeface="Arial"/>
              <a:buChar char="•"/>
            </a:pPr>
            <a:r>
              <a:rPr lang="en-US" sz="1200" b="0" i="0" u="none" strike="noStrike" cap="none" dirty="0">
                <a:solidFill>
                  <a:schemeClr val="dk1"/>
                </a:solidFill>
                <a:latin typeface="+mn-lt"/>
                <a:ea typeface="Calibri"/>
                <a:cs typeface="Calibri"/>
                <a:sym typeface="Calibri"/>
              </a:rPr>
              <a:t>Press Briefings</a:t>
            </a:r>
          </a:p>
          <a:p>
            <a:pPr marL="628650" marR="0" lvl="2" indent="-171450" algn="l" rtl="0">
              <a:spcBef>
                <a:spcPts val="0"/>
              </a:spcBef>
              <a:spcAft>
                <a:spcPts val="0"/>
              </a:spcAft>
              <a:buClr>
                <a:schemeClr val="dk1"/>
              </a:buClr>
              <a:buSzPct val="100000"/>
              <a:buFont typeface="Arial"/>
              <a:buChar char="•"/>
            </a:pPr>
            <a:r>
              <a:rPr lang="en-US" sz="1200" b="0" i="0" u="none" strike="noStrike" cap="none" dirty="0">
                <a:solidFill>
                  <a:schemeClr val="dk1"/>
                </a:solidFill>
                <a:latin typeface="+mn-lt"/>
                <a:ea typeface="Calibri"/>
                <a:cs typeface="Calibri"/>
                <a:sym typeface="Calibri"/>
              </a:rPr>
              <a:t>Release of wreckage</a:t>
            </a:r>
          </a:p>
          <a:p>
            <a:pPr marL="628650" marR="0" lvl="2" indent="-171450" algn="l" rtl="0">
              <a:spcBef>
                <a:spcPts val="0"/>
              </a:spcBef>
              <a:spcAft>
                <a:spcPts val="0"/>
              </a:spcAft>
              <a:buClr>
                <a:schemeClr val="dk1"/>
              </a:buClr>
              <a:buSzPct val="100000"/>
              <a:buFont typeface="Arial"/>
              <a:buChar char="•"/>
            </a:pPr>
            <a:r>
              <a:rPr lang="en-US" sz="1200" b="0" i="0" u="none" strike="noStrike" cap="none" dirty="0">
                <a:solidFill>
                  <a:schemeClr val="dk1"/>
                </a:solidFill>
                <a:latin typeface="+mn-lt"/>
                <a:ea typeface="Calibri"/>
                <a:cs typeface="Calibri"/>
                <a:sym typeface="Calibri"/>
              </a:rPr>
              <a:t>Closure of the investigation command post</a:t>
            </a:r>
          </a:p>
          <a:p>
            <a:pPr marL="0" marR="0" lvl="1" indent="0" algn="l" rtl="0">
              <a:spcBef>
                <a:spcPts val="0"/>
              </a:spcBef>
              <a:spcAft>
                <a:spcPts val="0"/>
              </a:spcAft>
              <a:buClr>
                <a:schemeClr val="dk1"/>
              </a:buClr>
              <a:buSzPct val="25000"/>
              <a:buFont typeface="Arial"/>
              <a:buNone/>
            </a:pPr>
            <a:endParaRPr lang="en-US" sz="1200" b="0" i="0" u="none" strike="noStrike" cap="none" dirty="0">
              <a:solidFill>
                <a:schemeClr val="dk1"/>
              </a:solidFill>
              <a:latin typeface="+mn-lt"/>
              <a:ea typeface="Calibri"/>
              <a:cs typeface="Calibri"/>
              <a:sym typeface="Calibri"/>
            </a:endParaRPr>
          </a:p>
          <a:p>
            <a:pPr marL="0" marR="0" lvl="1" indent="0" algn="l" rtl="0">
              <a:spcBef>
                <a:spcPts val="0"/>
              </a:spcBef>
              <a:spcAft>
                <a:spcPts val="0"/>
              </a:spcAft>
              <a:buClr>
                <a:schemeClr val="dk1"/>
              </a:buClr>
              <a:buSzPct val="25000"/>
              <a:buFont typeface="Arial"/>
              <a:buNone/>
            </a:pPr>
            <a:r>
              <a:rPr lang="en-US" sz="1200" b="0" i="0" u="none" strike="noStrike" cap="none" dirty="0">
                <a:solidFill>
                  <a:schemeClr val="dk1"/>
                </a:solidFill>
                <a:latin typeface="+mn-lt"/>
                <a:ea typeface="Calibri"/>
                <a:cs typeface="Calibri"/>
                <a:sym typeface="Calibri"/>
              </a:rPr>
              <a:t>Post-On-Scene Activities</a:t>
            </a:r>
          </a:p>
          <a:p>
            <a:pPr marL="628650" marR="0" lvl="2" indent="-171450" algn="l" rtl="0">
              <a:spcBef>
                <a:spcPts val="0"/>
              </a:spcBef>
              <a:spcAft>
                <a:spcPts val="0"/>
              </a:spcAft>
              <a:buClr>
                <a:schemeClr val="dk1"/>
              </a:buClr>
              <a:buSzPct val="100000"/>
              <a:buFont typeface="Arial"/>
              <a:buChar char="•"/>
            </a:pPr>
            <a:r>
              <a:rPr lang="en-US" sz="1200" b="0" i="0" u="none" strike="noStrike" cap="none" dirty="0">
                <a:solidFill>
                  <a:schemeClr val="dk1"/>
                </a:solidFill>
                <a:latin typeface="+mn-lt"/>
                <a:ea typeface="Calibri"/>
                <a:cs typeface="Calibri"/>
                <a:sym typeface="Calibri"/>
              </a:rPr>
              <a:t>More invasive analysis based on the various “Go Team” specialties</a:t>
            </a:r>
          </a:p>
          <a:p>
            <a:pPr marL="628650" marR="0" lvl="2" indent="-171450" algn="l" rtl="0">
              <a:spcBef>
                <a:spcPts val="0"/>
              </a:spcBef>
              <a:spcAft>
                <a:spcPts val="0"/>
              </a:spcAft>
              <a:buClr>
                <a:schemeClr val="dk1"/>
              </a:buClr>
              <a:buSzPct val="100000"/>
              <a:buFont typeface="Arial"/>
              <a:buChar char="•"/>
            </a:pPr>
            <a:r>
              <a:rPr lang="en-US" sz="1200" b="0" i="0" u="none" strike="noStrike" cap="none" dirty="0">
                <a:solidFill>
                  <a:schemeClr val="dk1"/>
                </a:solidFill>
                <a:latin typeface="+mn-lt"/>
                <a:ea typeface="Calibri"/>
                <a:cs typeface="Calibri"/>
                <a:sym typeface="Calibri"/>
              </a:rPr>
              <a:t>Preparation for and completion of Public Hearing(s)</a:t>
            </a:r>
          </a:p>
          <a:p>
            <a:pPr marL="628650" marR="0" lvl="2" indent="-171450" algn="l" rtl="0">
              <a:spcBef>
                <a:spcPts val="0"/>
              </a:spcBef>
              <a:spcAft>
                <a:spcPts val="0"/>
              </a:spcAft>
              <a:buClr>
                <a:schemeClr val="dk1"/>
              </a:buClr>
              <a:buSzPct val="100000"/>
              <a:buFont typeface="Arial"/>
              <a:buChar char="•"/>
            </a:pPr>
            <a:r>
              <a:rPr lang="en-US" sz="1200" b="0" i="0" u="none" strike="noStrike" cap="none" dirty="0">
                <a:solidFill>
                  <a:schemeClr val="dk1"/>
                </a:solidFill>
                <a:latin typeface="+mn-lt"/>
                <a:ea typeface="Calibri"/>
                <a:cs typeface="Calibri"/>
                <a:sym typeface="Calibri"/>
              </a:rPr>
              <a:t>Technical review of witness testimonies, party submissions, and “Go Team” notes/reports with emphasis on factual information and proposed safety recommendations</a:t>
            </a:r>
          </a:p>
          <a:p>
            <a:pPr marL="628650" marR="0" lvl="2" indent="-171450" algn="l" rtl="0">
              <a:spcBef>
                <a:spcPts val="0"/>
              </a:spcBef>
              <a:spcAft>
                <a:spcPts val="0"/>
              </a:spcAft>
              <a:buClr>
                <a:schemeClr val="dk1"/>
              </a:buClr>
              <a:buSzPct val="100000"/>
              <a:buFont typeface="Arial"/>
              <a:buChar char="•"/>
            </a:pPr>
            <a:r>
              <a:rPr lang="en-US" sz="1200" b="0" i="0" u="none" strike="noStrike" cap="none" dirty="0">
                <a:solidFill>
                  <a:schemeClr val="dk1"/>
                </a:solidFill>
                <a:latin typeface="+mn-lt"/>
                <a:ea typeface="Calibri"/>
                <a:cs typeface="Calibri"/>
                <a:sym typeface="Calibri"/>
              </a:rPr>
              <a:t>Preparation of a DRAFT accident report</a:t>
            </a:r>
          </a:p>
          <a:p>
            <a:pPr marL="628650" marR="0" lvl="2" indent="-171450" algn="l" rtl="0">
              <a:spcBef>
                <a:spcPts val="0"/>
              </a:spcBef>
              <a:spcAft>
                <a:spcPts val="0"/>
              </a:spcAft>
              <a:buClr>
                <a:schemeClr val="dk1"/>
              </a:buClr>
              <a:buSzPct val="100000"/>
              <a:buFont typeface="Arial"/>
              <a:buChar char="•"/>
            </a:pPr>
            <a:r>
              <a:rPr lang="en-US" sz="1200" b="0" i="0" u="none" strike="noStrike" cap="none" dirty="0">
                <a:solidFill>
                  <a:schemeClr val="dk1"/>
                </a:solidFill>
                <a:latin typeface="+mn-lt"/>
                <a:ea typeface="Calibri"/>
                <a:cs typeface="Calibri"/>
                <a:sym typeface="Calibri"/>
              </a:rPr>
              <a:t>NTSB deliberation of FINAL accident report</a:t>
            </a:r>
          </a:p>
          <a:p>
            <a:pPr marL="628650" marR="0" lvl="2" indent="-171450" algn="l" rtl="0">
              <a:spcBef>
                <a:spcPts val="0"/>
              </a:spcBef>
              <a:spcAft>
                <a:spcPts val="0"/>
              </a:spcAft>
              <a:buClr>
                <a:schemeClr val="dk1"/>
              </a:buClr>
              <a:buSzPct val="100000"/>
              <a:buFont typeface="Arial"/>
              <a:buChar char="•"/>
            </a:pPr>
            <a:r>
              <a:rPr lang="en-US" sz="1200" b="0" i="0" u="none" strike="noStrike" cap="none" dirty="0">
                <a:solidFill>
                  <a:schemeClr val="dk1"/>
                </a:solidFill>
                <a:latin typeface="+mn-lt"/>
                <a:ea typeface="Calibri"/>
                <a:cs typeface="Calibri"/>
                <a:sym typeface="Calibri"/>
              </a:rPr>
              <a:t>Release, publishing, and archiving of the FINAL accident report</a:t>
            </a:r>
          </a:p>
          <a:p>
            <a:pPr marL="0" marR="0" lvl="1" indent="0" algn="l" rtl="0">
              <a:spcBef>
                <a:spcPts val="0"/>
              </a:spcBef>
              <a:spcAft>
                <a:spcPts val="0"/>
              </a:spcAft>
              <a:buClr>
                <a:schemeClr val="dk1"/>
              </a:buClr>
              <a:buSzPct val="25000"/>
              <a:buFont typeface="Arial"/>
              <a:buNone/>
            </a:pPr>
            <a:endParaRPr lang="en-US" sz="1200" b="0" i="0" u="none" strike="noStrike" cap="none" dirty="0">
              <a:solidFill>
                <a:schemeClr val="dk1"/>
              </a:solidFill>
              <a:latin typeface="+mn-lt"/>
              <a:ea typeface="Calibri"/>
              <a:cs typeface="Calibri"/>
              <a:sym typeface="Calibri"/>
            </a:endParaRPr>
          </a:p>
          <a:p>
            <a:pPr marL="0" marR="0" lvl="1" indent="0" algn="l" rtl="0">
              <a:spcBef>
                <a:spcPts val="0"/>
              </a:spcBef>
              <a:spcAft>
                <a:spcPts val="0"/>
              </a:spcAft>
              <a:buClr>
                <a:schemeClr val="dk1"/>
              </a:buClr>
              <a:buSzPct val="25000"/>
              <a:buFont typeface="Arial"/>
              <a:buNone/>
            </a:pPr>
            <a:r>
              <a:rPr lang="en-US" sz="1200" b="0" i="0" u="none" strike="noStrike" cap="none" dirty="0">
                <a:solidFill>
                  <a:schemeClr val="dk1"/>
                </a:solidFill>
                <a:latin typeface="+mn-lt"/>
                <a:ea typeface="Calibri"/>
                <a:cs typeface="Calibri"/>
                <a:sym typeface="Calibri"/>
              </a:rPr>
              <a:t>Safety Recommendations</a:t>
            </a:r>
          </a:p>
          <a:p>
            <a:pPr marL="628650" marR="0" lvl="2" indent="-171450" algn="l" rtl="0">
              <a:spcBef>
                <a:spcPts val="0"/>
              </a:spcBef>
              <a:spcAft>
                <a:spcPts val="0"/>
              </a:spcAft>
              <a:buClr>
                <a:schemeClr val="dk1"/>
              </a:buClr>
              <a:buSzPct val="100000"/>
              <a:buFont typeface="Arial"/>
              <a:buChar char="•"/>
            </a:pPr>
            <a:r>
              <a:rPr lang="en-US" sz="1200" b="0" i="0" u="none" strike="noStrike" cap="none" dirty="0">
                <a:solidFill>
                  <a:schemeClr val="dk1"/>
                </a:solidFill>
                <a:latin typeface="+mn-lt"/>
                <a:ea typeface="Calibri"/>
                <a:cs typeface="Calibri"/>
                <a:sym typeface="Calibri"/>
              </a:rPr>
              <a:t>Most important part of the NTSB’s investigative process</a:t>
            </a:r>
          </a:p>
          <a:p>
            <a:pPr marL="628650" marR="0" lvl="2" indent="-171450" algn="l" rtl="0">
              <a:spcBef>
                <a:spcPts val="0"/>
              </a:spcBef>
              <a:spcAft>
                <a:spcPts val="0"/>
              </a:spcAft>
              <a:buClr>
                <a:schemeClr val="dk1"/>
              </a:buClr>
              <a:buSzPct val="100000"/>
              <a:buFont typeface="Arial"/>
              <a:buChar char="•"/>
            </a:pPr>
            <a:r>
              <a:rPr lang="en-US" sz="1200" b="0" i="0" u="none" strike="noStrike" cap="none" dirty="0">
                <a:solidFill>
                  <a:schemeClr val="dk1"/>
                </a:solidFill>
                <a:latin typeface="+mn-lt"/>
                <a:ea typeface="Calibri"/>
                <a:cs typeface="Calibri"/>
                <a:sym typeface="Calibri"/>
              </a:rPr>
              <a:t>Can be issued by the NTSB throughout the aviation accident investigation</a:t>
            </a:r>
          </a:p>
          <a:p>
            <a:pPr marL="628650" marR="0" lvl="2" indent="-171450" algn="l" rtl="0">
              <a:spcBef>
                <a:spcPts val="0"/>
              </a:spcBef>
              <a:spcAft>
                <a:spcPts val="0"/>
              </a:spcAft>
              <a:buClr>
                <a:schemeClr val="dk1"/>
              </a:buClr>
              <a:buSzPct val="100000"/>
              <a:buFont typeface="Arial"/>
              <a:buChar char="•"/>
            </a:pPr>
            <a:r>
              <a:rPr lang="en-US" sz="1200" b="0" i="0" u="none" strike="noStrike" cap="none" dirty="0">
                <a:solidFill>
                  <a:schemeClr val="dk1"/>
                </a:solidFill>
                <a:latin typeface="+mn-lt"/>
                <a:ea typeface="Calibri"/>
                <a:cs typeface="Calibri"/>
                <a:sym typeface="Calibri"/>
              </a:rPr>
              <a:t>May not always be directly related to the final determined cause of the aviation accident</a:t>
            </a:r>
          </a:p>
          <a:p>
            <a:pPr marL="628650" marR="0" lvl="2" indent="-171450" algn="l" rtl="0">
              <a:spcBef>
                <a:spcPts val="0"/>
              </a:spcBef>
              <a:spcAft>
                <a:spcPts val="0"/>
              </a:spcAft>
              <a:buClr>
                <a:schemeClr val="dk1"/>
              </a:buClr>
              <a:buSzPct val="100000"/>
              <a:buFont typeface="Arial"/>
              <a:buChar char="•"/>
            </a:pPr>
            <a:r>
              <a:rPr lang="en-US" sz="1200" b="0" i="0" u="none" strike="noStrike" cap="none" dirty="0">
                <a:solidFill>
                  <a:schemeClr val="dk1"/>
                </a:solidFill>
                <a:latin typeface="+mn-lt"/>
                <a:ea typeface="Calibri"/>
                <a:cs typeface="Calibri"/>
                <a:sym typeface="Calibri"/>
              </a:rPr>
              <a:t>Safety studies previously conducted by the NTSB are used to support the safety recommendations spawning from an aviation accident investigation</a:t>
            </a:r>
          </a:p>
          <a:p>
            <a:pPr marL="628650" marR="0" lvl="2" indent="-171450" algn="l" rtl="0">
              <a:spcBef>
                <a:spcPts val="0"/>
              </a:spcBef>
              <a:spcAft>
                <a:spcPts val="0"/>
              </a:spcAft>
              <a:buClr>
                <a:schemeClr val="dk1"/>
              </a:buClr>
              <a:buSzPct val="100000"/>
              <a:buFont typeface="Arial"/>
              <a:buChar char="•"/>
            </a:pPr>
            <a:r>
              <a:rPr lang="en-US" sz="1200" b="0" i="0" u="none" strike="noStrike" cap="none" dirty="0">
                <a:solidFill>
                  <a:schemeClr val="dk1"/>
                </a:solidFill>
                <a:latin typeface="+mn-lt"/>
                <a:ea typeface="Calibri"/>
                <a:cs typeface="Calibri"/>
                <a:sym typeface="Calibri"/>
              </a:rPr>
              <a:t>Often provided to specific organizations in which the safety related issue can best be addressed to include how safety can be improved</a:t>
            </a:r>
          </a:p>
          <a:p>
            <a:pPr marL="628650" marR="0" lvl="2" indent="-171450" algn="l" rtl="0">
              <a:spcBef>
                <a:spcPts val="0"/>
              </a:spcBef>
              <a:buClr>
                <a:schemeClr val="dk1"/>
              </a:buClr>
              <a:buSzPct val="100000"/>
              <a:buFont typeface="Arial"/>
              <a:buChar char="•"/>
            </a:pPr>
            <a:r>
              <a:rPr lang="en-US" sz="1200" b="0" i="0" u="none" strike="noStrike" cap="none" dirty="0">
                <a:solidFill>
                  <a:schemeClr val="dk1"/>
                </a:solidFill>
                <a:latin typeface="+mn-lt"/>
                <a:ea typeface="Calibri"/>
                <a:cs typeface="Calibri"/>
                <a:sym typeface="Calibri"/>
              </a:rPr>
              <a:t>Results of an aviation accident investigation may create opportunity for further research in areas of civil aviation where additional safety recommendations can be provided</a:t>
            </a:r>
          </a:p>
          <a:p>
            <a:endParaRPr lang="en-US" dirty="0"/>
          </a:p>
        </p:txBody>
      </p:sp>
      <p:sp>
        <p:nvSpPr>
          <p:cNvPr id="4" name="Slide Number Placeholder 3"/>
          <p:cNvSpPr>
            <a:spLocks noGrp="1"/>
          </p:cNvSpPr>
          <p:nvPr>
            <p:ph type="sldNum" sz="quarter" idx="10"/>
          </p:nvPr>
        </p:nvSpPr>
        <p:spPr/>
        <p:txBody>
          <a:bodyPr/>
          <a:lstStyle/>
          <a:p>
            <a:fld id="{1DBBDB86-E235-0D40-87CC-7F6BA49BFC3D}" type="slidenum">
              <a:rPr lang="en-US" smtClean="0"/>
              <a:t>5</a:t>
            </a:fld>
            <a:endParaRPr lang="en-US"/>
          </a:p>
        </p:txBody>
      </p:sp>
    </p:spTree>
    <p:extLst>
      <p:ext uri="{BB962C8B-B14F-4D97-AF65-F5344CB8AC3E}">
        <p14:creationId xmlns:p14="http://schemas.microsoft.com/office/powerpoint/2010/main" val="2418602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R="0" lvl="0" indent="0" algn="l" rtl="0">
              <a:lnSpc>
                <a:spcPct val="100000"/>
              </a:lnSpc>
              <a:spcBef>
                <a:spcPts val="0"/>
              </a:spcBef>
              <a:spcAft>
                <a:spcPts val="0"/>
              </a:spcAft>
              <a:buNone/>
            </a:pPr>
            <a:r>
              <a:rPr lang="en-US" sz="1200" b="0" i="0" u="none" strike="noStrike" cap="none" dirty="0">
                <a:solidFill>
                  <a:srgbClr val="000000"/>
                </a:solidFill>
                <a:latin typeface="+mn-lt"/>
                <a:ea typeface="Calibri"/>
                <a:cs typeface="Calibri"/>
                <a:sym typeface="Calibri"/>
              </a:rPr>
              <a:t>Accident investigations are designed to find “probable cause” which does not necessarily mean that the actual or all causes will be determined due to the many factors that the investigation may not be able to find.  However, the investigation does provide a fairly accurate account of factual data in which can be used to improve safety and thus prevent similar accidents in the future.  This is the theme of this lesson and the upcoming accident investigation exercises.</a:t>
            </a:r>
          </a:p>
          <a:p>
            <a:pPr marL="0" marR="0" lvl="0" indent="0" algn="l" rtl="0">
              <a:spcBef>
                <a:spcPts val="0"/>
              </a:spcBef>
              <a:spcAft>
                <a:spcPts val="0"/>
              </a:spcAft>
              <a:buClr>
                <a:schemeClr val="dk1"/>
              </a:buClr>
              <a:buSzPct val="25000"/>
              <a:buFont typeface="Arial"/>
              <a:buNone/>
            </a:pPr>
            <a:endParaRPr lang="en-US" sz="1200" b="0" i="0" u="none" strike="noStrike" cap="none" dirty="0">
              <a:solidFill>
                <a:schemeClr val="dk1"/>
              </a:solidFill>
              <a:latin typeface="+mn-lt"/>
              <a:ea typeface="Calibri"/>
              <a:cs typeface="Calibri"/>
              <a:sym typeface="Calibri"/>
            </a:endParaRPr>
          </a:p>
          <a:p>
            <a:pPr marL="0" marR="0" lvl="0" indent="0" algn="l" rtl="0">
              <a:spcBef>
                <a:spcPts val="0"/>
              </a:spcBef>
              <a:buClr>
                <a:schemeClr val="dk1"/>
              </a:buClr>
              <a:buSzPct val="25000"/>
              <a:buFont typeface="Calibri"/>
              <a:buNone/>
            </a:pPr>
            <a:endParaRPr lang="en-US" sz="1200" b="0" i="0" u="none" strike="noStrike" cap="none" dirty="0">
              <a:solidFill>
                <a:schemeClr val="dk1"/>
              </a:solidFill>
              <a:latin typeface="+mn-lt"/>
              <a:ea typeface="Calibri"/>
              <a:cs typeface="Calibri"/>
              <a:sym typeface="Calibri"/>
            </a:endParaRPr>
          </a:p>
          <a:p>
            <a:endParaRPr lang="en-US" dirty="0"/>
          </a:p>
        </p:txBody>
      </p:sp>
      <p:sp>
        <p:nvSpPr>
          <p:cNvPr id="4" name="Slide Number Placeholder 3"/>
          <p:cNvSpPr>
            <a:spLocks noGrp="1"/>
          </p:cNvSpPr>
          <p:nvPr>
            <p:ph type="sldNum" sz="quarter" idx="10"/>
          </p:nvPr>
        </p:nvSpPr>
        <p:spPr/>
        <p:txBody>
          <a:bodyPr/>
          <a:lstStyle/>
          <a:p>
            <a:fld id="{1DBBDB86-E235-0D40-87CC-7F6BA49BFC3D}" type="slidenum">
              <a:rPr lang="en-US" smtClean="0"/>
              <a:t>6</a:t>
            </a:fld>
            <a:endParaRPr lang="en-US"/>
          </a:p>
        </p:txBody>
      </p:sp>
    </p:spTree>
    <p:extLst>
      <p:ext uri="{BB962C8B-B14F-4D97-AF65-F5344CB8AC3E}">
        <p14:creationId xmlns:p14="http://schemas.microsoft.com/office/powerpoint/2010/main" val="21992387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Watch the recreation after the students have had an opportunity to review the accident history in their packets. </a:t>
            </a:r>
          </a:p>
          <a:p>
            <a:endParaRPr lang="en-US" dirty="0"/>
          </a:p>
        </p:txBody>
      </p:sp>
      <p:sp>
        <p:nvSpPr>
          <p:cNvPr id="4" name="Slide Number Placeholder 3"/>
          <p:cNvSpPr>
            <a:spLocks noGrp="1"/>
          </p:cNvSpPr>
          <p:nvPr>
            <p:ph type="sldNum" sz="quarter" idx="10"/>
          </p:nvPr>
        </p:nvSpPr>
        <p:spPr/>
        <p:txBody>
          <a:bodyPr/>
          <a:lstStyle/>
          <a:p>
            <a:fld id="{1DBBDB86-E235-0D40-87CC-7F6BA49BFC3D}" type="slidenum">
              <a:rPr lang="en-US" smtClean="0"/>
              <a:t>9</a:t>
            </a:fld>
            <a:endParaRPr lang="en-US"/>
          </a:p>
        </p:txBody>
      </p:sp>
    </p:spTree>
    <p:extLst>
      <p:ext uri="{BB962C8B-B14F-4D97-AF65-F5344CB8AC3E}">
        <p14:creationId xmlns:p14="http://schemas.microsoft.com/office/powerpoint/2010/main" val="26367550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B1255D4-1869-7343-B813-757A69D3339B}" type="datetimeFigureOut">
              <a:rPr lang="en-US" smtClean="0"/>
              <a:t>2/21/18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229B16-299F-2B4B-B454-051401361C40}" type="slidenum">
              <a:rPr lang="en-US" smtClean="0"/>
              <a:t>‹#›</a:t>
            </a:fld>
            <a:endParaRPr lang="en-US"/>
          </a:p>
        </p:txBody>
      </p:sp>
    </p:spTree>
    <p:extLst>
      <p:ext uri="{BB962C8B-B14F-4D97-AF65-F5344CB8AC3E}">
        <p14:creationId xmlns:p14="http://schemas.microsoft.com/office/powerpoint/2010/main" val="37644936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B1255D4-1869-7343-B813-757A69D3339B}" type="datetimeFigureOut">
              <a:rPr lang="en-US" smtClean="0"/>
              <a:t>2/21/18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229B16-299F-2B4B-B454-051401361C40}" type="slidenum">
              <a:rPr lang="en-US" smtClean="0"/>
              <a:t>‹#›</a:t>
            </a:fld>
            <a:endParaRPr lang="en-US"/>
          </a:p>
        </p:txBody>
      </p:sp>
    </p:spTree>
    <p:extLst>
      <p:ext uri="{BB962C8B-B14F-4D97-AF65-F5344CB8AC3E}">
        <p14:creationId xmlns:p14="http://schemas.microsoft.com/office/powerpoint/2010/main" val="24268301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1"/>
            <a:ext cx="2057400" cy="329088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54781"/>
            <a:ext cx="6019800" cy="329088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B1255D4-1869-7343-B813-757A69D3339B}" type="datetimeFigureOut">
              <a:rPr lang="en-US" smtClean="0"/>
              <a:t>2/21/18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229B16-299F-2B4B-B454-051401361C40}" type="slidenum">
              <a:rPr lang="en-US" smtClean="0"/>
              <a:t>‹#›</a:t>
            </a:fld>
            <a:endParaRPr lang="en-US"/>
          </a:p>
        </p:txBody>
      </p:sp>
    </p:spTree>
    <p:extLst>
      <p:ext uri="{BB962C8B-B14F-4D97-AF65-F5344CB8AC3E}">
        <p14:creationId xmlns:p14="http://schemas.microsoft.com/office/powerpoint/2010/main" val="37883622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B1255D4-1869-7343-B813-757A69D3339B}" type="datetimeFigureOut">
              <a:rPr lang="en-US" smtClean="0"/>
              <a:t>2/21/18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229B16-299F-2B4B-B454-051401361C40}" type="slidenum">
              <a:rPr lang="en-US" smtClean="0"/>
              <a:t>‹#›</a:t>
            </a:fld>
            <a:endParaRPr lang="en-US"/>
          </a:p>
        </p:txBody>
      </p:sp>
    </p:spTree>
    <p:extLst>
      <p:ext uri="{BB962C8B-B14F-4D97-AF65-F5344CB8AC3E}">
        <p14:creationId xmlns:p14="http://schemas.microsoft.com/office/powerpoint/2010/main" val="32868924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B1255D4-1869-7343-B813-757A69D3339B}" type="datetimeFigureOut">
              <a:rPr lang="en-US" smtClean="0"/>
              <a:t>2/21/18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229B16-299F-2B4B-B454-051401361C40}" type="slidenum">
              <a:rPr lang="en-US" smtClean="0"/>
              <a:t>‹#›</a:t>
            </a:fld>
            <a:endParaRPr lang="en-US"/>
          </a:p>
        </p:txBody>
      </p:sp>
    </p:spTree>
    <p:extLst>
      <p:ext uri="{BB962C8B-B14F-4D97-AF65-F5344CB8AC3E}">
        <p14:creationId xmlns:p14="http://schemas.microsoft.com/office/powerpoint/2010/main" val="6171439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B1255D4-1869-7343-B813-757A69D3339B}" type="datetimeFigureOut">
              <a:rPr lang="en-US" smtClean="0"/>
              <a:t>2/21/18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5229B16-299F-2B4B-B454-051401361C40}" type="slidenum">
              <a:rPr lang="en-US" smtClean="0"/>
              <a:t>‹#›</a:t>
            </a:fld>
            <a:endParaRPr lang="en-US"/>
          </a:p>
        </p:txBody>
      </p:sp>
    </p:spTree>
    <p:extLst>
      <p:ext uri="{BB962C8B-B14F-4D97-AF65-F5344CB8AC3E}">
        <p14:creationId xmlns:p14="http://schemas.microsoft.com/office/powerpoint/2010/main" val="25289028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B1255D4-1869-7343-B813-757A69D3339B}" type="datetimeFigureOut">
              <a:rPr lang="en-US" smtClean="0"/>
              <a:t>2/21/18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5229B16-299F-2B4B-B454-051401361C40}" type="slidenum">
              <a:rPr lang="en-US" smtClean="0"/>
              <a:t>‹#›</a:t>
            </a:fld>
            <a:endParaRPr lang="en-US"/>
          </a:p>
        </p:txBody>
      </p:sp>
    </p:spTree>
    <p:extLst>
      <p:ext uri="{BB962C8B-B14F-4D97-AF65-F5344CB8AC3E}">
        <p14:creationId xmlns:p14="http://schemas.microsoft.com/office/powerpoint/2010/main" val="27963544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B1255D4-1869-7343-B813-757A69D3339B}" type="datetimeFigureOut">
              <a:rPr lang="en-US" smtClean="0"/>
              <a:t>2/21/18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5229B16-299F-2B4B-B454-051401361C40}" type="slidenum">
              <a:rPr lang="en-US" smtClean="0"/>
              <a:t>‹#›</a:t>
            </a:fld>
            <a:endParaRPr lang="en-US"/>
          </a:p>
        </p:txBody>
      </p:sp>
    </p:spTree>
    <p:extLst>
      <p:ext uri="{BB962C8B-B14F-4D97-AF65-F5344CB8AC3E}">
        <p14:creationId xmlns:p14="http://schemas.microsoft.com/office/powerpoint/2010/main" val="12072457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B1255D4-1869-7343-B813-757A69D3339B}" type="datetimeFigureOut">
              <a:rPr lang="en-US" smtClean="0"/>
              <a:t>2/21/18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5229B16-299F-2B4B-B454-051401361C40}" type="slidenum">
              <a:rPr lang="en-US" smtClean="0"/>
              <a:t>‹#›</a:t>
            </a:fld>
            <a:endParaRPr lang="en-US"/>
          </a:p>
        </p:txBody>
      </p:sp>
    </p:spTree>
    <p:extLst>
      <p:ext uri="{BB962C8B-B14F-4D97-AF65-F5344CB8AC3E}">
        <p14:creationId xmlns:p14="http://schemas.microsoft.com/office/powerpoint/2010/main" val="5190960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B1255D4-1869-7343-B813-757A69D3339B}" type="datetimeFigureOut">
              <a:rPr lang="en-US" smtClean="0"/>
              <a:t>2/21/18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5229B16-299F-2B4B-B454-051401361C40}" type="slidenum">
              <a:rPr lang="en-US" smtClean="0"/>
              <a:t>‹#›</a:t>
            </a:fld>
            <a:endParaRPr lang="en-US"/>
          </a:p>
        </p:txBody>
      </p:sp>
    </p:spTree>
    <p:extLst>
      <p:ext uri="{BB962C8B-B14F-4D97-AF65-F5344CB8AC3E}">
        <p14:creationId xmlns:p14="http://schemas.microsoft.com/office/powerpoint/2010/main" val="35949072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B1255D4-1869-7343-B813-757A69D3339B}" type="datetimeFigureOut">
              <a:rPr lang="en-US" smtClean="0"/>
              <a:t>2/21/18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5229B16-299F-2B4B-B454-051401361C40}" type="slidenum">
              <a:rPr lang="en-US" smtClean="0"/>
              <a:t>‹#›</a:t>
            </a:fld>
            <a:endParaRPr lang="en-US"/>
          </a:p>
        </p:txBody>
      </p:sp>
    </p:spTree>
    <p:extLst>
      <p:ext uri="{BB962C8B-B14F-4D97-AF65-F5344CB8AC3E}">
        <p14:creationId xmlns:p14="http://schemas.microsoft.com/office/powerpoint/2010/main" val="4032805371"/>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BB1255D4-1869-7343-B813-757A69D3339B}" type="datetimeFigureOut">
              <a:rPr lang="en-US" smtClean="0"/>
              <a:t>2/21/18</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55229B16-299F-2B4B-B454-051401361C40}" type="slidenum">
              <a:rPr lang="en-US" smtClean="0"/>
              <a:t>‹#›</a:t>
            </a:fld>
            <a:endParaRPr lang="en-US"/>
          </a:p>
        </p:txBody>
      </p:sp>
    </p:spTree>
    <p:extLst>
      <p:ext uri="{BB962C8B-B14F-4D97-AF65-F5344CB8AC3E}">
        <p14:creationId xmlns:p14="http://schemas.microsoft.com/office/powerpoint/2010/main" val="18643801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0.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1.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4.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5.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6.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7.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8.jpg"/></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4" Type="http://schemas.openxmlformats.org/officeDocument/2006/relationships/hyperlink" Target="https://www.youtube.com/watch?v=vMy8kZ2_TMs" TargetMode="External"/><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Unit 8A_Days1-3 Presentation_final.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9162288" cy="5158368"/>
          </a:xfrm>
          <a:prstGeom prst="rect">
            <a:avLst/>
          </a:prstGeom>
        </p:spPr>
      </p:pic>
      <p:sp>
        <p:nvSpPr>
          <p:cNvPr id="2" name="TextBox 1"/>
          <p:cNvSpPr txBox="1"/>
          <p:nvPr/>
        </p:nvSpPr>
        <p:spPr>
          <a:xfrm rot="20725921">
            <a:off x="468351" y="1198756"/>
            <a:ext cx="8118088" cy="1569660"/>
          </a:xfrm>
          <a:prstGeom prst="rect">
            <a:avLst/>
          </a:prstGeom>
          <a:noFill/>
        </p:spPr>
        <p:txBody>
          <a:bodyPr wrap="square" rtlCol="0">
            <a:spAutoFit/>
          </a:bodyPr>
          <a:lstStyle/>
          <a:p>
            <a:pPr algn="ctr"/>
            <a:r>
              <a:rPr lang="en-US" sz="9600" dirty="0" smtClean="0">
                <a:solidFill>
                  <a:srgbClr val="FF0000">
                    <a:alpha val="45000"/>
                  </a:srgbClr>
                </a:solidFill>
              </a:rPr>
              <a:t>PROPRIETARY</a:t>
            </a:r>
            <a:endParaRPr lang="en-US" sz="9600" dirty="0">
              <a:solidFill>
                <a:srgbClr val="FF0000">
                  <a:alpha val="45000"/>
                </a:srgbClr>
              </a:solidFill>
            </a:endParaRPr>
          </a:p>
        </p:txBody>
      </p:sp>
      <p:sp>
        <p:nvSpPr>
          <p:cNvPr id="3" name="TextBox 2"/>
          <p:cNvSpPr txBox="1"/>
          <p:nvPr/>
        </p:nvSpPr>
        <p:spPr>
          <a:xfrm>
            <a:off x="189571" y="4900961"/>
            <a:ext cx="6155473" cy="246221"/>
          </a:xfrm>
          <a:prstGeom prst="rect">
            <a:avLst/>
          </a:prstGeom>
          <a:noFill/>
        </p:spPr>
        <p:txBody>
          <a:bodyPr wrap="square" rtlCol="0">
            <a:spAutoFit/>
          </a:bodyPr>
          <a:lstStyle/>
          <a:p>
            <a:r>
              <a:rPr lang="en-US" sz="1000" dirty="0">
                <a:solidFill>
                  <a:schemeClr val="bg1"/>
                </a:solidFill>
              </a:rPr>
              <a:t>© 2018 Aircraft Owners and Pilots Association</a:t>
            </a:r>
            <a:r>
              <a:rPr lang="en-US" sz="1000" dirty="0">
                <a:solidFill>
                  <a:schemeClr val="bg1"/>
                </a:solidFill>
              </a:rPr>
              <a:t> </a:t>
            </a:r>
          </a:p>
        </p:txBody>
      </p:sp>
    </p:spTree>
    <p:extLst>
      <p:ext uri="{BB962C8B-B14F-4D97-AF65-F5344CB8AC3E}">
        <p14:creationId xmlns:p14="http://schemas.microsoft.com/office/powerpoint/2010/main" val="222512428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62285" cy="5158367"/>
          </a:xfrm>
          <a:prstGeom prst="rect">
            <a:avLst/>
          </a:prstGeom>
        </p:spPr>
      </p:pic>
      <p:sp>
        <p:nvSpPr>
          <p:cNvPr id="3" name="TextBox 2"/>
          <p:cNvSpPr txBox="1"/>
          <p:nvPr/>
        </p:nvSpPr>
        <p:spPr>
          <a:xfrm rot="20725921">
            <a:off x="468351" y="1198756"/>
            <a:ext cx="8118088" cy="1569660"/>
          </a:xfrm>
          <a:prstGeom prst="rect">
            <a:avLst/>
          </a:prstGeom>
          <a:noFill/>
        </p:spPr>
        <p:txBody>
          <a:bodyPr wrap="square" rtlCol="0">
            <a:spAutoFit/>
          </a:bodyPr>
          <a:lstStyle/>
          <a:p>
            <a:pPr algn="ctr"/>
            <a:r>
              <a:rPr lang="en-US" sz="9600" dirty="0" smtClean="0">
                <a:solidFill>
                  <a:srgbClr val="FF0000">
                    <a:alpha val="45000"/>
                  </a:srgbClr>
                </a:solidFill>
              </a:rPr>
              <a:t>PROPRIETARY</a:t>
            </a:r>
            <a:endParaRPr lang="en-US" sz="9600" dirty="0">
              <a:solidFill>
                <a:srgbClr val="FF0000">
                  <a:alpha val="45000"/>
                </a:srgbClr>
              </a:solidFill>
            </a:endParaRPr>
          </a:p>
        </p:txBody>
      </p:sp>
      <p:sp>
        <p:nvSpPr>
          <p:cNvPr id="5" name="TextBox 4"/>
          <p:cNvSpPr txBox="1"/>
          <p:nvPr/>
        </p:nvSpPr>
        <p:spPr>
          <a:xfrm>
            <a:off x="189571" y="4900961"/>
            <a:ext cx="6155473" cy="246221"/>
          </a:xfrm>
          <a:prstGeom prst="rect">
            <a:avLst/>
          </a:prstGeom>
          <a:noFill/>
        </p:spPr>
        <p:txBody>
          <a:bodyPr wrap="square" rtlCol="0">
            <a:spAutoFit/>
          </a:bodyPr>
          <a:lstStyle/>
          <a:p>
            <a:r>
              <a:rPr lang="en-US" sz="1000" dirty="0"/>
              <a:t>© 2018 Aircraft Owners and Pilots Association</a:t>
            </a:r>
            <a:r>
              <a:rPr lang="en-US" sz="1000" dirty="0"/>
              <a:t> </a:t>
            </a:r>
          </a:p>
        </p:txBody>
      </p:sp>
    </p:spTree>
    <p:extLst>
      <p:ext uri="{BB962C8B-B14F-4D97-AF65-F5344CB8AC3E}">
        <p14:creationId xmlns:p14="http://schemas.microsoft.com/office/powerpoint/2010/main" val="131587549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62285" cy="5158367"/>
          </a:xfrm>
          <a:prstGeom prst="rect">
            <a:avLst/>
          </a:prstGeom>
        </p:spPr>
      </p:pic>
      <p:sp>
        <p:nvSpPr>
          <p:cNvPr id="3" name="TextBox 2"/>
          <p:cNvSpPr txBox="1"/>
          <p:nvPr/>
        </p:nvSpPr>
        <p:spPr>
          <a:xfrm rot="20725921">
            <a:off x="468351" y="1198756"/>
            <a:ext cx="8118088" cy="1569660"/>
          </a:xfrm>
          <a:prstGeom prst="rect">
            <a:avLst/>
          </a:prstGeom>
          <a:noFill/>
        </p:spPr>
        <p:txBody>
          <a:bodyPr wrap="square" rtlCol="0">
            <a:spAutoFit/>
          </a:bodyPr>
          <a:lstStyle/>
          <a:p>
            <a:pPr algn="ctr"/>
            <a:r>
              <a:rPr lang="en-US" sz="9600" dirty="0" smtClean="0">
                <a:solidFill>
                  <a:srgbClr val="FF0000">
                    <a:alpha val="45000"/>
                  </a:srgbClr>
                </a:solidFill>
              </a:rPr>
              <a:t>PROPRIETARY</a:t>
            </a:r>
            <a:endParaRPr lang="en-US" sz="9600" dirty="0">
              <a:solidFill>
                <a:srgbClr val="FF0000">
                  <a:alpha val="45000"/>
                </a:srgbClr>
              </a:solidFill>
            </a:endParaRPr>
          </a:p>
        </p:txBody>
      </p:sp>
      <p:sp>
        <p:nvSpPr>
          <p:cNvPr id="5" name="TextBox 4"/>
          <p:cNvSpPr txBox="1"/>
          <p:nvPr/>
        </p:nvSpPr>
        <p:spPr>
          <a:xfrm>
            <a:off x="189571" y="4900961"/>
            <a:ext cx="6155473" cy="246221"/>
          </a:xfrm>
          <a:prstGeom prst="rect">
            <a:avLst/>
          </a:prstGeom>
          <a:noFill/>
        </p:spPr>
        <p:txBody>
          <a:bodyPr wrap="square" rtlCol="0">
            <a:spAutoFit/>
          </a:bodyPr>
          <a:lstStyle/>
          <a:p>
            <a:r>
              <a:rPr lang="en-US" sz="1000" dirty="0"/>
              <a:t>© 2018 Aircraft Owners and Pilots Association</a:t>
            </a:r>
            <a:r>
              <a:rPr lang="en-US" sz="1000" dirty="0"/>
              <a:t> </a:t>
            </a:r>
          </a:p>
        </p:txBody>
      </p:sp>
    </p:spTree>
    <p:extLst>
      <p:ext uri="{BB962C8B-B14F-4D97-AF65-F5344CB8AC3E}">
        <p14:creationId xmlns:p14="http://schemas.microsoft.com/office/powerpoint/2010/main" val="41754797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62285" cy="5158367"/>
          </a:xfrm>
          <a:prstGeom prst="rect">
            <a:avLst/>
          </a:prstGeom>
        </p:spPr>
      </p:pic>
      <p:sp>
        <p:nvSpPr>
          <p:cNvPr id="3" name="TextBox 2"/>
          <p:cNvSpPr txBox="1"/>
          <p:nvPr/>
        </p:nvSpPr>
        <p:spPr>
          <a:xfrm rot="20725921">
            <a:off x="468351" y="1198756"/>
            <a:ext cx="8118088" cy="1569660"/>
          </a:xfrm>
          <a:prstGeom prst="rect">
            <a:avLst/>
          </a:prstGeom>
          <a:noFill/>
        </p:spPr>
        <p:txBody>
          <a:bodyPr wrap="square" rtlCol="0">
            <a:spAutoFit/>
          </a:bodyPr>
          <a:lstStyle/>
          <a:p>
            <a:pPr algn="ctr"/>
            <a:r>
              <a:rPr lang="en-US" sz="9600" dirty="0" smtClean="0">
                <a:solidFill>
                  <a:srgbClr val="FF0000">
                    <a:alpha val="45000"/>
                  </a:srgbClr>
                </a:solidFill>
              </a:rPr>
              <a:t>PROPRIETARY</a:t>
            </a:r>
            <a:endParaRPr lang="en-US" sz="9600" dirty="0">
              <a:solidFill>
                <a:srgbClr val="FF0000">
                  <a:alpha val="45000"/>
                </a:srgbClr>
              </a:solidFill>
            </a:endParaRPr>
          </a:p>
        </p:txBody>
      </p:sp>
      <p:sp>
        <p:nvSpPr>
          <p:cNvPr id="5" name="TextBox 4"/>
          <p:cNvSpPr txBox="1"/>
          <p:nvPr/>
        </p:nvSpPr>
        <p:spPr>
          <a:xfrm>
            <a:off x="189571" y="4900961"/>
            <a:ext cx="6155473" cy="246221"/>
          </a:xfrm>
          <a:prstGeom prst="rect">
            <a:avLst/>
          </a:prstGeom>
          <a:noFill/>
        </p:spPr>
        <p:txBody>
          <a:bodyPr wrap="square" rtlCol="0">
            <a:spAutoFit/>
          </a:bodyPr>
          <a:lstStyle/>
          <a:p>
            <a:r>
              <a:rPr lang="en-US" sz="1000" dirty="0"/>
              <a:t>© 2018 Aircraft Owners and Pilots Association</a:t>
            </a:r>
            <a:r>
              <a:rPr lang="en-US" sz="1000" dirty="0"/>
              <a:t> </a:t>
            </a:r>
          </a:p>
        </p:txBody>
      </p:sp>
    </p:spTree>
    <p:extLst>
      <p:ext uri="{BB962C8B-B14F-4D97-AF65-F5344CB8AC3E}">
        <p14:creationId xmlns:p14="http://schemas.microsoft.com/office/powerpoint/2010/main" val="303230595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62285" cy="5158367"/>
          </a:xfrm>
          <a:prstGeom prst="rect">
            <a:avLst/>
          </a:prstGeom>
        </p:spPr>
      </p:pic>
      <p:sp>
        <p:nvSpPr>
          <p:cNvPr id="3" name="TextBox 2"/>
          <p:cNvSpPr txBox="1"/>
          <p:nvPr/>
        </p:nvSpPr>
        <p:spPr>
          <a:xfrm rot="20725921">
            <a:off x="468351" y="1198756"/>
            <a:ext cx="8118088" cy="1569660"/>
          </a:xfrm>
          <a:prstGeom prst="rect">
            <a:avLst/>
          </a:prstGeom>
          <a:noFill/>
        </p:spPr>
        <p:txBody>
          <a:bodyPr wrap="square" rtlCol="0">
            <a:spAutoFit/>
          </a:bodyPr>
          <a:lstStyle/>
          <a:p>
            <a:pPr algn="ctr"/>
            <a:r>
              <a:rPr lang="en-US" sz="9600" dirty="0" smtClean="0">
                <a:solidFill>
                  <a:srgbClr val="FF0000">
                    <a:alpha val="45000"/>
                  </a:srgbClr>
                </a:solidFill>
              </a:rPr>
              <a:t>PROPRIETARY</a:t>
            </a:r>
            <a:endParaRPr lang="en-US" sz="9600" dirty="0">
              <a:solidFill>
                <a:srgbClr val="FF0000">
                  <a:alpha val="45000"/>
                </a:srgbClr>
              </a:solidFill>
            </a:endParaRPr>
          </a:p>
        </p:txBody>
      </p:sp>
      <p:sp>
        <p:nvSpPr>
          <p:cNvPr id="5" name="TextBox 4"/>
          <p:cNvSpPr txBox="1"/>
          <p:nvPr/>
        </p:nvSpPr>
        <p:spPr>
          <a:xfrm>
            <a:off x="189571" y="4900961"/>
            <a:ext cx="6155473" cy="246221"/>
          </a:xfrm>
          <a:prstGeom prst="rect">
            <a:avLst/>
          </a:prstGeom>
          <a:noFill/>
        </p:spPr>
        <p:txBody>
          <a:bodyPr wrap="square" rtlCol="0">
            <a:spAutoFit/>
          </a:bodyPr>
          <a:lstStyle/>
          <a:p>
            <a:r>
              <a:rPr lang="en-US" sz="1000" dirty="0"/>
              <a:t>© 2018 Aircraft Owners and Pilots Association</a:t>
            </a:r>
            <a:r>
              <a:rPr lang="en-US" sz="1000" dirty="0"/>
              <a:t> </a:t>
            </a:r>
          </a:p>
        </p:txBody>
      </p:sp>
    </p:spTree>
    <p:extLst>
      <p:ext uri="{BB962C8B-B14F-4D97-AF65-F5344CB8AC3E}">
        <p14:creationId xmlns:p14="http://schemas.microsoft.com/office/powerpoint/2010/main" val="227380988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62285" cy="5158367"/>
          </a:xfrm>
          <a:prstGeom prst="rect">
            <a:avLst/>
          </a:prstGeom>
        </p:spPr>
      </p:pic>
      <p:sp>
        <p:nvSpPr>
          <p:cNvPr id="3" name="TextBox 2"/>
          <p:cNvSpPr txBox="1"/>
          <p:nvPr/>
        </p:nvSpPr>
        <p:spPr>
          <a:xfrm rot="20725921">
            <a:off x="468351" y="1198756"/>
            <a:ext cx="8118088" cy="1569660"/>
          </a:xfrm>
          <a:prstGeom prst="rect">
            <a:avLst/>
          </a:prstGeom>
          <a:noFill/>
        </p:spPr>
        <p:txBody>
          <a:bodyPr wrap="square" rtlCol="0">
            <a:spAutoFit/>
          </a:bodyPr>
          <a:lstStyle/>
          <a:p>
            <a:pPr algn="ctr"/>
            <a:r>
              <a:rPr lang="en-US" sz="9600" dirty="0" smtClean="0">
                <a:solidFill>
                  <a:srgbClr val="FF0000">
                    <a:alpha val="45000"/>
                  </a:srgbClr>
                </a:solidFill>
              </a:rPr>
              <a:t>PROPRIETARY</a:t>
            </a:r>
            <a:endParaRPr lang="en-US" sz="9600" dirty="0">
              <a:solidFill>
                <a:srgbClr val="FF0000">
                  <a:alpha val="45000"/>
                </a:srgbClr>
              </a:solidFill>
            </a:endParaRPr>
          </a:p>
        </p:txBody>
      </p:sp>
      <p:sp>
        <p:nvSpPr>
          <p:cNvPr id="5" name="TextBox 4"/>
          <p:cNvSpPr txBox="1"/>
          <p:nvPr/>
        </p:nvSpPr>
        <p:spPr>
          <a:xfrm>
            <a:off x="189571" y="4900961"/>
            <a:ext cx="6155473" cy="246221"/>
          </a:xfrm>
          <a:prstGeom prst="rect">
            <a:avLst/>
          </a:prstGeom>
          <a:noFill/>
        </p:spPr>
        <p:txBody>
          <a:bodyPr wrap="square" rtlCol="0">
            <a:spAutoFit/>
          </a:bodyPr>
          <a:lstStyle/>
          <a:p>
            <a:r>
              <a:rPr lang="en-US" sz="1000" dirty="0"/>
              <a:t>© 2018 Aircraft Owners and Pilots Association</a:t>
            </a:r>
            <a:r>
              <a:rPr lang="en-US" sz="1000" dirty="0"/>
              <a:t> </a:t>
            </a:r>
          </a:p>
        </p:txBody>
      </p:sp>
    </p:spTree>
    <p:extLst>
      <p:ext uri="{BB962C8B-B14F-4D97-AF65-F5344CB8AC3E}">
        <p14:creationId xmlns:p14="http://schemas.microsoft.com/office/powerpoint/2010/main" val="220699026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62285" cy="5158367"/>
          </a:xfrm>
          <a:prstGeom prst="rect">
            <a:avLst/>
          </a:prstGeom>
        </p:spPr>
      </p:pic>
      <p:sp>
        <p:nvSpPr>
          <p:cNvPr id="3" name="TextBox 2"/>
          <p:cNvSpPr txBox="1"/>
          <p:nvPr/>
        </p:nvSpPr>
        <p:spPr>
          <a:xfrm rot="20725921">
            <a:off x="468351" y="1198756"/>
            <a:ext cx="8118088" cy="1569660"/>
          </a:xfrm>
          <a:prstGeom prst="rect">
            <a:avLst/>
          </a:prstGeom>
          <a:noFill/>
        </p:spPr>
        <p:txBody>
          <a:bodyPr wrap="square" rtlCol="0">
            <a:spAutoFit/>
          </a:bodyPr>
          <a:lstStyle/>
          <a:p>
            <a:pPr algn="ctr"/>
            <a:r>
              <a:rPr lang="en-US" sz="9600" dirty="0" smtClean="0">
                <a:solidFill>
                  <a:srgbClr val="FF0000">
                    <a:alpha val="45000"/>
                  </a:srgbClr>
                </a:solidFill>
              </a:rPr>
              <a:t>PROPRIETARY</a:t>
            </a:r>
            <a:endParaRPr lang="en-US" sz="9600" dirty="0">
              <a:solidFill>
                <a:srgbClr val="FF0000">
                  <a:alpha val="45000"/>
                </a:srgbClr>
              </a:solidFill>
            </a:endParaRPr>
          </a:p>
        </p:txBody>
      </p:sp>
      <p:sp>
        <p:nvSpPr>
          <p:cNvPr id="5" name="TextBox 4"/>
          <p:cNvSpPr txBox="1"/>
          <p:nvPr/>
        </p:nvSpPr>
        <p:spPr>
          <a:xfrm>
            <a:off x="189571" y="4900961"/>
            <a:ext cx="6155473" cy="246221"/>
          </a:xfrm>
          <a:prstGeom prst="rect">
            <a:avLst/>
          </a:prstGeom>
          <a:noFill/>
        </p:spPr>
        <p:txBody>
          <a:bodyPr wrap="square" rtlCol="0">
            <a:spAutoFit/>
          </a:bodyPr>
          <a:lstStyle/>
          <a:p>
            <a:r>
              <a:rPr lang="en-US" sz="1000" dirty="0"/>
              <a:t>© 2018 Aircraft Owners and Pilots Association</a:t>
            </a:r>
            <a:r>
              <a:rPr lang="en-US" sz="1000" dirty="0"/>
              <a:t> </a:t>
            </a:r>
          </a:p>
        </p:txBody>
      </p:sp>
    </p:spTree>
    <p:extLst>
      <p:ext uri="{BB962C8B-B14F-4D97-AF65-F5344CB8AC3E}">
        <p14:creationId xmlns:p14="http://schemas.microsoft.com/office/powerpoint/2010/main" val="305250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62285" cy="5158367"/>
          </a:xfrm>
          <a:prstGeom prst="rect">
            <a:avLst/>
          </a:prstGeom>
        </p:spPr>
      </p:pic>
      <p:sp>
        <p:nvSpPr>
          <p:cNvPr id="3" name="TextBox 2"/>
          <p:cNvSpPr txBox="1"/>
          <p:nvPr/>
        </p:nvSpPr>
        <p:spPr>
          <a:xfrm rot="20725921">
            <a:off x="468351" y="1198756"/>
            <a:ext cx="8118088" cy="1569660"/>
          </a:xfrm>
          <a:prstGeom prst="rect">
            <a:avLst/>
          </a:prstGeom>
          <a:noFill/>
        </p:spPr>
        <p:txBody>
          <a:bodyPr wrap="square" rtlCol="0">
            <a:spAutoFit/>
          </a:bodyPr>
          <a:lstStyle/>
          <a:p>
            <a:pPr algn="ctr"/>
            <a:r>
              <a:rPr lang="en-US" sz="9600" dirty="0" smtClean="0">
                <a:solidFill>
                  <a:srgbClr val="FF0000">
                    <a:alpha val="45000"/>
                  </a:srgbClr>
                </a:solidFill>
              </a:rPr>
              <a:t>PROPRIETARY</a:t>
            </a:r>
            <a:endParaRPr lang="en-US" sz="9600" dirty="0">
              <a:solidFill>
                <a:srgbClr val="FF0000">
                  <a:alpha val="45000"/>
                </a:srgbClr>
              </a:solidFill>
            </a:endParaRPr>
          </a:p>
        </p:txBody>
      </p:sp>
      <p:sp>
        <p:nvSpPr>
          <p:cNvPr id="5" name="TextBox 4"/>
          <p:cNvSpPr txBox="1"/>
          <p:nvPr/>
        </p:nvSpPr>
        <p:spPr>
          <a:xfrm>
            <a:off x="189571" y="4900961"/>
            <a:ext cx="6155473" cy="246221"/>
          </a:xfrm>
          <a:prstGeom prst="rect">
            <a:avLst/>
          </a:prstGeom>
          <a:noFill/>
        </p:spPr>
        <p:txBody>
          <a:bodyPr wrap="square" rtlCol="0">
            <a:spAutoFit/>
          </a:bodyPr>
          <a:lstStyle/>
          <a:p>
            <a:r>
              <a:rPr lang="en-US" sz="1000" dirty="0"/>
              <a:t>© 2018 Aircraft Owners and Pilots Association</a:t>
            </a:r>
            <a:r>
              <a:rPr lang="en-US" sz="1000" dirty="0"/>
              <a:t> </a:t>
            </a:r>
          </a:p>
        </p:txBody>
      </p:sp>
    </p:spTree>
    <p:extLst>
      <p:ext uri="{BB962C8B-B14F-4D97-AF65-F5344CB8AC3E}">
        <p14:creationId xmlns:p14="http://schemas.microsoft.com/office/powerpoint/2010/main" val="125458867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62285" cy="5158367"/>
          </a:xfrm>
          <a:prstGeom prst="rect">
            <a:avLst/>
          </a:prstGeom>
        </p:spPr>
      </p:pic>
      <p:sp>
        <p:nvSpPr>
          <p:cNvPr id="3" name="TextBox 2"/>
          <p:cNvSpPr txBox="1"/>
          <p:nvPr/>
        </p:nvSpPr>
        <p:spPr>
          <a:xfrm rot="20725921">
            <a:off x="468351" y="1198756"/>
            <a:ext cx="8118088" cy="1569660"/>
          </a:xfrm>
          <a:prstGeom prst="rect">
            <a:avLst/>
          </a:prstGeom>
          <a:noFill/>
        </p:spPr>
        <p:txBody>
          <a:bodyPr wrap="square" rtlCol="0">
            <a:spAutoFit/>
          </a:bodyPr>
          <a:lstStyle/>
          <a:p>
            <a:pPr algn="ctr"/>
            <a:r>
              <a:rPr lang="en-US" sz="9600" dirty="0" smtClean="0">
                <a:solidFill>
                  <a:srgbClr val="FF0000">
                    <a:alpha val="45000"/>
                  </a:srgbClr>
                </a:solidFill>
              </a:rPr>
              <a:t>PROPRIETARY</a:t>
            </a:r>
            <a:endParaRPr lang="en-US" sz="9600" dirty="0">
              <a:solidFill>
                <a:srgbClr val="FF0000">
                  <a:alpha val="45000"/>
                </a:srgbClr>
              </a:solidFill>
            </a:endParaRPr>
          </a:p>
        </p:txBody>
      </p:sp>
      <p:sp>
        <p:nvSpPr>
          <p:cNvPr id="5" name="TextBox 4"/>
          <p:cNvSpPr txBox="1"/>
          <p:nvPr/>
        </p:nvSpPr>
        <p:spPr>
          <a:xfrm>
            <a:off x="189571" y="4900961"/>
            <a:ext cx="6155473" cy="246221"/>
          </a:xfrm>
          <a:prstGeom prst="rect">
            <a:avLst/>
          </a:prstGeom>
          <a:noFill/>
        </p:spPr>
        <p:txBody>
          <a:bodyPr wrap="square" rtlCol="0">
            <a:spAutoFit/>
          </a:bodyPr>
          <a:lstStyle/>
          <a:p>
            <a:r>
              <a:rPr lang="en-US" sz="1000" dirty="0"/>
              <a:t>© 2018 Aircraft Owners and Pilots Association</a:t>
            </a:r>
            <a:r>
              <a:rPr lang="en-US" sz="1000" dirty="0"/>
              <a:t> </a:t>
            </a:r>
          </a:p>
        </p:txBody>
      </p:sp>
    </p:spTree>
    <p:extLst>
      <p:ext uri="{BB962C8B-B14F-4D97-AF65-F5344CB8AC3E}">
        <p14:creationId xmlns:p14="http://schemas.microsoft.com/office/powerpoint/2010/main" val="139747806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62285" cy="5158367"/>
          </a:xfrm>
          <a:prstGeom prst="rect">
            <a:avLst/>
          </a:prstGeom>
        </p:spPr>
      </p:pic>
      <p:sp>
        <p:nvSpPr>
          <p:cNvPr id="3" name="TextBox 2"/>
          <p:cNvSpPr txBox="1"/>
          <p:nvPr/>
        </p:nvSpPr>
        <p:spPr>
          <a:xfrm rot="20725921">
            <a:off x="468351" y="1198756"/>
            <a:ext cx="8118088" cy="1569660"/>
          </a:xfrm>
          <a:prstGeom prst="rect">
            <a:avLst/>
          </a:prstGeom>
          <a:noFill/>
        </p:spPr>
        <p:txBody>
          <a:bodyPr wrap="square" rtlCol="0">
            <a:spAutoFit/>
          </a:bodyPr>
          <a:lstStyle/>
          <a:p>
            <a:pPr algn="ctr"/>
            <a:r>
              <a:rPr lang="en-US" sz="9600" dirty="0" smtClean="0">
                <a:solidFill>
                  <a:srgbClr val="FF0000">
                    <a:alpha val="45000"/>
                  </a:srgbClr>
                </a:solidFill>
              </a:rPr>
              <a:t>PROPRIETARY</a:t>
            </a:r>
            <a:endParaRPr lang="en-US" sz="9600" dirty="0">
              <a:solidFill>
                <a:srgbClr val="FF0000">
                  <a:alpha val="45000"/>
                </a:srgbClr>
              </a:solidFill>
            </a:endParaRPr>
          </a:p>
        </p:txBody>
      </p:sp>
      <p:sp>
        <p:nvSpPr>
          <p:cNvPr id="5" name="TextBox 4"/>
          <p:cNvSpPr txBox="1"/>
          <p:nvPr/>
        </p:nvSpPr>
        <p:spPr>
          <a:xfrm>
            <a:off x="189571" y="4900961"/>
            <a:ext cx="6155473" cy="246221"/>
          </a:xfrm>
          <a:prstGeom prst="rect">
            <a:avLst/>
          </a:prstGeom>
          <a:noFill/>
        </p:spPr>
        <p:txBody>
          <a:bodyPr wrap="square" rtlCol="0">
            <a:spAutoFit/>
          </a:bodyPr>
          <a:lstStyle/>
          <a:p>
            <a:r>
              <a:rPr lang="en-US" sz="1000" dirty="0"/>
              <a:t>© 2018 Aircraft Owners and Pilots Association</a:t>
            </a:r>
            <a:r>
              <a:rPr lang="en-US" sz="1000" dirty="0"/>
              <a:t> </a:t>
            </a:r>
          </a:p>
        </p:txBody>
      </p:sp>
    </p:spTree>
    <p:extLst>
      <p:ext uri="{BB962C8B-B14F-4D97-AF65-F5344CB8AC3E}">
        <p14:creationId xmlns:p14="http://schemas.microsoft.com/office/powerpoint/2010/main" val="174264605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62285" cy="5158367"/>
          </a:xfrm>
          <a:prstGeom prst="rect">
            <a:avLst/>
          </a:prstGeom>
        </p:spPr>
      </p:pic>
      <p:sp>
        <p:nvSpPr>
          <p:cNvPr id="3" name="TextBox 2"/>
          <p:cNvSpPr txBox="1"/>
          <p:nvPr/>
        </p:nvSpPr>
        <p:spPr>
          <a:xfrm rot="20725921">
            <a:off x="468351" y="1198756"/>
            <a:ext cx="8118088" cy="1569660"/>
          </a:xfrm>
          <a:prstGeom prst="rect">
            <a:avLst/>
          </a:prstGeom>
          <a:noFill/>
        </p:spPr>
        <p:txBody>
          <a:bodyPr wrap="square" rtlCol="0">
            <a:spAutoFit/>
          </a:bodyPr>
          <a:lstStyle/>
          <a:p>
            <a:pPr algn="ctr"/>
            <a:r>
              <a:rPr lang="en-US" sz="9600" dirty="0" smtClean="0">
                <a:solidFill>
                  <a:srgbClr val="FF0000">
                    <a:alpha val="45000"/>
                  </a:srgbClr>
                </a:solidFill>
              </a:rPr>
              <a:t>PROPRIETARY</a:t>
            </a:r>
            <a:endParaRPr lang="en-US" sz="9600" dirty="0">
              <a:solidFill>
                <a:srgbClr val="FF0000">
                  <a:alpha val="45000"/>
                </a:srgbClr>
              </a:solidFill>
            </a:endParaRPr>
          </a:p>
        </p:txBody>
      </p:sp>
      <p:sp>
        <p:nvSpPr>
          <p:cNvPr id="5" name="TextBox 4"/>
          <p:cNvSpPr txBox="1"/>
          <p:nvPr/>
        </p:nvSpPr>
        <p:spPr>
          <a:xfrm>
            <a:off x="189571" y="4900961"/>
            <a:ext cx="6155473" cy="246221"/>
          </a:xfrm>
          <a:prstGeom prst="rect">
            <a:avLst/>
          </a:prstGeom>
          <a:noFill/>
        </p:spPr>
        <p:txBody>
          <a:bodyPr wrap="square" rtlCol="0">
            <a:spAutoFit/>
          </a:bodyPr>
          <a:lstStyle/>
          <a:p>
            <a:r>
              <a:rPr lang="en-US" sz="1000" dirty="0"/>
              <a:t>© 2018 Aircraft Owners and Pilots Association</a:t>
            </a:r>
            <a:r>
              <a:rPr lang="en-US" sz="1000" dirty="0"/>
              <a:t> </a:t>
            </a:r>
          </a:p>
        </p:txBody>
      </p:sp>
    </p:spTree>
    <p:extLst>
      <p:ext uri="{BB962C8B-B14F-4D97-AF65-F5344CB8AC3E}">
        <p14:creationId xmlns:p14="http://schemas.microsoft.com/office/powerpoint/2010/main" val="340268882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62285" cy="5158367"/>
          </a:xfrm>
          <a:prstGeom prst="rect">
            <a:avLst/>
          </a:prstGeom>
        </p:spPr>
      </p:pic>
      <p:sp>
        <p:nvSpPr>
          <p:cNvPr id="3" name="Rectangle 2">
            <a:hlinkClick r:id="rId4"/>
          </p:cNvPr>
          <p:cNvSpPr/>
          <p:nvPr/>
        </p:nvSpPr>
        <p:spPr>
          <a:xfrm>
            <a:off x="635000" y="2652888"/>
            <a:ext cx="2215444" cy="917223"/>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solidFill>
                  <a:schemeClr val="tx1"/>
                </a:solidFill>
              </a:ln>
              <a:noFill/>
            </a:endParaRPr>
          </a:p>
        </p:txBody>
      </p:sp>
      <p:sp>
        <p:nvSpPr>
          <p:cNvPr id="7" name="TextBox 6"/>
          <p:cNvSpPr txBox="1"/>
          <p:nvPr/>
        </p:nvSpPr>
        <p:spPr>
          <a:xfrm rot="20725921">
            <a:off x="468351" y="1198756"/>
            <a:ext cx="8118088" cy="1569660"/>
          </a:xfrm>
          <a:prstGeom prst="rect">
            <a:avLst/>
          </a:prstGeom>
          <a:noFill/>
        </p:spPr>
        <p:txBody>
          <a:bodyPr wrap="square" rtlCol="0">
            <a:spAutoFit/>
          </a:bodyPr>
          <a:lstStyle/>
          <a:p>
            <a:pPr algn="ctr"/>
            <a:r>
              <a:rPr lang="en-US" sz="9600" dirty="0" smtClean="0">
                <a:solidFill>
                  <a:srgbClr val="FF0000">
                    <a:alpha val="45000"/>
                  </a:srgbClr>
                </a:solidFill>
              </a:rPr>
              <a:t>PROPRIETARY</a:t>
            </a:r>
            <a:endParaRPr lang="en-US" sz="9600" dirty="0">
              <a:solidFill>
                <a:srgbClr val="FF0000">
                  <a:alpha val="45000"/>
                </a:srgbClr>
              </a:solidFill>
            </a:endParaRPr>
          </a:p>
        </p:txBody>
      </p:sp>
      <p:sp>
        <p:nvSpPr>
          <p:cNvPr id="8" name="TextBox 7"/>
          <p:cNvSpPr txBox="1"/>
          <p:nvPr/>
        </p:nvSpPr>
        <p:spPr>
          <a:xfrm>
            <a:off x="189571" y="4900961"/>
            <a:ext cx="6155473" cy="246221"/>
          </a:xfrm>
          <a:prstGeom prst="rect">
            <a:avLst/>
          </a:prstGeom>
          <a:noFill/>
        </p:spPr>
        <p:txBody>
          <a:bodyPr wrap="square" rtlCol="0">
            <a:spAutoFit/>
          </a:bodyPr>
          <a:lstStyle/>
          <a:p>
            <a:r>
              <a:rPr lang="en-US" sz="1000" dirty="0"/>
              <a:t>© 2018 Aircraft Owners and Pilots Association</a:t>
            </a:r>
            <a:r>
              <a:rPr lang="en-US" sz="1000" dirty="0"/>
              <a:t> </a:t>
            </a:r>
          </a:p>
        </p:txBody>
      </p:sp>
    </p:spTree>
    <p:extLst>
      <p:ext uri="{BB962C8B-B14F-4D97-AF65-F5344CB8AC3E}">
        <p14:creationId xmlns:p14="http://schemas.microsoft.com/office/powerpoint/2010/main" val="60454353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6803B748F2E7841943C3A3F90BF50B7" ma:contentTypeVersion="10" ma:contentTypeDescription="Create a new document." ma:contentTypeScope="" ma:versionID="4d3ceef6a67a483c8a6f66bf84d5de5e">
  <xsd:schema xmlns:xsd="http://www.w3.org/2001/XMLSchema" xmlns:xs="http://www.w3.org/2001/XMLSchema" xmlns:p="http://schemas.microsoft.com/office/2006/metadata/properties" xmlns:ns1="http://schemas.microsoft.com/sharepoint/v3" xmlns:ns2="31246142-53da-4c6e-8310-7365bf844713" xmlns:ns3="0f26e073-685c-4003-894b-89051e647ecf" targetNamespace="http://schemas.microsoft.com/office/2006/metadata/properties" ma:root="true" ma:fieldsID="8cf408a794de59a9e98f310b32048698" ns1:_="" ns2:_="" ns3:_="">
    <xsd:import namespace="http://schemas.microsoft.com/sharepoint/v3"/>
    <xsd:import namespace="31246142-53da-4c6e-8310-7365bf844713"/>
    <xsd:import namespace="0f26e073-685c-4003-894b-89051e647ecf"/>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Location" minOccurs="0"/>
                <xsd:element ref="ns3:SharedWithUsers" minOccurs="0"/>
                <xsd:element ref="ns3:SharedWithDetails" minOccurs="0"/>
                <xsd:element ref="ns1:_ip_UnifiedCompliancePolicyProperties" minOccurs="0"/>
                <xsd:element ref="ns1:_ip_UnifiedCompliancePolicyUIAction"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5" nillable="true" ma:displayName="Unified Compliance Policy Properties" ma:hidden="true" ma:internalName="_ip_UnifiedCompliancePolicyProperties">
      <xsd:simpleType>
        <xsd:restriction base="dms:Note"/>
      </xsd:simpleType>
    </xsd:element>
    <xsd:element name="_ip_UnifiedCompliancePolicyUIAction" ma:index="16"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1246142-53da-4c6e-8310-7365bf844713"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0" nillable="true" ma:displayName="MediaServiceDateTaken" ma:description="" ma:hidden="true" ma:internalName="MediaServiceDateTaken" ma:readOnly="true">
      <xsd:simpleType>
        <xsd:restriction base="dms:Text"/>
      </xsd:simpleType>
    </xsd:element>
    <xsd:element name="MediaServiceAutoTags" ma:index="11" nillable="true" ma:displayName="MediaServiceAutoTags" ma:description="" ma:internalName="MediaServiceAutoTags" ma:readOnly="true">
      <xsd:simpleType>
        <xsd:restriction base="dms:Text"/>
      </xsd:simpleType>
    </xsd:element>
    <xsd:element name="MediaServiceLocation" ma:index="12" nillable="true" ma:displayName="MediaServiceLocation" ma:description="" ma:internalName="MediaServiceLocation" ma:readOnly="true">
      <xsd:simpleType>
        <xsd:restriction base="dms:Text"/>
      </xsd:simpleType>
    </xsd:element>
    <xsd:element name="MediaServiceOCR" ma:index="17" nillable="true" ma:displayName="MediaServiceOCR"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0f26e073-685c-4003-894b-89051e647ecf" elementFormDefault="qualified">
    <xsd:import namespace="http://schemas.microsoft.com/office/2006/documentManagement/types"/>
    <xsd:import namespace="http://schemas.microsoft.com/office/infopath/2007/PartnerControls"/>
    <xsd:element name="SharedWithUsers" ma:index="13"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descrip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Props1.xml><?xml version="1.0" encoding="utf-8"?>
<ds:datastoreItem xmlns:ds="http://schemas.openxmlformats.org/officeDocument/2006/customXml" ds:itemID="{F076E7EF-1140-4F7F-9A9B-6DE5FD4ADF6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31246142-53da-4c6e-8310-7365bf844713"/>
    <ds:schemaRef ds:uri="0f26e073-685c-4003-894b-89051e647ec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4D25F21-A9EA-4DAA-A34F-D8F3703F4B4F}">
  <ds:schemaRefs>
    <ds:schemaRef ds:uri="http://schemas.microsoft.com/sharepoint/v3/contenttype/forms"/>
  </ds:schemaRefs>
</ds:datastoreItem>
</file>

<file path=customXml/itemProps3.xml><?xml version="1.0" encoding="utf-8"?>
<ds:datastoreItem xmlns:ds="http://schemas.openxmlformats.org/officeDocument/2006/customXml" ds:itemID="{8474FD3A-A19E-4524-B86C-FFCDC446077F}">
  <ds:schemaRefs>
    <ds:schemaRef ds:uri="http://schemas.microsoft.com/office/2006/metadata/properties"/>
    <ds:schemaRef ds:uri="http://schemas.microsoft.com/office/infopath/2007/PartnerControls"/>
    <ds:schemaRef ds:uri="http://schemas.microsoft.com/sharepoint/v3"/>
  </ds:schemaRefs>
</ds:datastoreItem>
</file>

<file path=docProps/app.xml><?xml version="1.0" encoding="utf-8"?>
<Properties xmlns="http://schemas.openxmlformats.org/officeDocument/2006/extended-properties" xmlns:vt="http://schemas.openxmlformats.org/officeDocument/2006/docPropsVTypes">
  <TotalTime>161</TotalTime>
  <Words>505</Words>
  <Application>Microsoft Macintosh PowerPoint</Application>
  <PresentationFormat>On-screen Show (16:9)</PresentationFormat>
  <Paragraphs>74</Paragraphs>
  <Slides>12</Slides>
  <Notes>5</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12</vt:i4>
      </vt:variant>
    </vt:vector>
  </HeadingPairs>
  <TitlesOfParts>
    <vt:vector size="15"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Zorg</Company>
  <LinksUpToDate>false</LinksUpToDate>
  <SharedDoc>false</SharedDoc>
  <HyperlinksChanged>false</HyperlinksChanged>
  <AppVersion>15.0026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Korben Dallas</dc:creator>
  <cp:lastModifiedBy>Tyler, Jennifer</cp:lastModifiedBy>
  <cp:revision>17</cp:revision>
  <dcterms:created xsi:type="dcterms:W3CDTF">2017-10-26T17:33:59Z</dcterms:created>
  <dcterms:modified xsi:type="dcterms:W3CDTF">2018-02-21T17:56:29Z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0x010100B6803B748F2E7841943C3A3F90BF50B7</vt:lpwstr>
  </property>
</Properties>
</file>